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lear Sans" panose="020B0604020202020204" charset="0"/>
      <p:regular r:id="rId16"/>
    </p:embeddedFont>
    <p:embeddedFont>
      <p:font typeface="Clear Sans Medium" panose="020B0604020202020204" charset="0"/>
      <p:regular r:id="rId17"/>
    </p:embeddedFont>
    <p:embeddedFont>
      <p:font typeface="Montserrat" panose="00000500000000000000" pitchFamily="2" charset="-52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0" autoAdjust="0"/>
    <p:restoredTop sz="93537" autoAdjust="0"/>
  </p:normalViewPr>
  <p:slideViewPr>
    <p:cSldViewPr>
      <p:cViewPr varScale="1">
        <p:scale>
          <a:sx n="72" d="100"/>
          <a:sy n="72" d="100"/>
        </p:scale>
        <p:origin x="5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0" Type="http://schemas.openxmlformats.org/officeDocument/2006/relationships/image" Target="../media/image17.sv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7.sv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emf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7.svg"/><Relationship Id="rId12" Type="http://schemas.openxmlformats.org/officeDocument/2006/relationships/image" Target="../media/image17.sv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6.png"/><Relationship Id="rId5" Type="http://schemas.openxmlformats.org/officeDocument/2006/relationships/image" Target="../media/image20.svg"/><Relationship Id="rId10" Type="http://schemas.openxmlformats.org/officeDocument/2006/relationships/image" Target="../media/image2.png"/><Relationship Id="rId4" Type="http://schemas.openxmlformats.org/officeDocument/2006/relationships/image" Target="../media/image19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2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svg"/><Relationship Id="rId11" Type="http://schemas.openxmlformats.org/officeDocument/2006/relationships/image" Target="../media/image31.png"/><Relationship Id="rId5" Type="http://schemas.openxmlformats.org/officeDocument/2006/relationships/image" Target="../media/image29.png"/><Relationship Id="rId10" Type="http://schemas.openxmlformats.org/officeDocument/2006/relationships/image" Target="../media/image15.png"/><Relationship Id="rId4" Type="http://schemas.openxmlformats.org/officeDocument/2006/relationships/image" Target="../media/image28.emf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33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4097004" cy="4710729"/>
            <a:chOff x="0" y="0"/>
            <a:chExt cx="1939430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01114" y="1913921"/>
              <a:ext cx="12593193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43.01.09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5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«Повар, кондитер»</a:t>
              </a:r>
              <a:endParaRPr lang="ru-RU" sz="54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67480" y="8548926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EF6B2FB0-EDC1-45ED-884C-9072251154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E848225-C7DC-4526-BDF3-F09FC094C5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2045D25-9197-43F9-B502-98686F8CF2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6084848" y="4748515"/>
            <a:ext cx="1976823" cy="115824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7D427D3-41BF-4643-A6FD-A07465DF1C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768928" y="4053064"/>
            <a:ext cx="1450421" cy="2538236"/>
          </a:xfrm>
          <a:prstGeom prst="rect">
            <a:avLst/>
          </a:prstGeom>
        </p:spPr>
      </p:pic>
      <p:sp>
        <p:nvSpPr>
          <p:cNvPr id="25" name="Freeform 35">
            <a:extLst>
              <a:ext uri="{FF2B5EF4-FFF2-40B4-BE49-F238E27FC236}">
                <a16:creationId xmlns:a16="http://schemas.microsoft.com/office/drawing/2014/main" id="{6874566D-3F38-4548-9484-BA2B9F1FA5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314353" y="9410700"/>
            <a:ext cx="1244281" cy="876299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" b="-45446"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" y="2857060"/>
            <a:ext cx="8686800" cy="5944040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74252" y="1677896"/>
              <a:ext cx="7477235" cy="415296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	Повар, кондитер — это профессионал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 области приготовления пищи, который имеет навыки как в приготовлении блюд,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так и в выпечке кондитерских изделий. Основная обязанность специалиста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по поварскому делу — это приготовление пищи в соответствии с рецептами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 стандартами качества и безопасности.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endPara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  <a:p>
              <a:pPr marL="16933" marR="6773" algn="just" defTabSz="1219170">
                <a:tabLst>
                  <a:tab pos="538163" algn="l"/>
                </a:tabLst>
              </a:pPr>
              <a:endPara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219433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196232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1444400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698703"/>
            <a:ext cx="900670" cy="1581664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2857623"/>
            <a:ext cx="2946398" cy="285121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6072957"/>
            <a:ext cx="2946398" cy="26712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70242" y="2875599"/>
            <a:ext cx="2860395" cy="2833238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18320" y="3030220"/>
            <a:ext cx="29251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Приготовление основных блюд: разработка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и реализация рецептуры горячих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холодных блюд, гарниров, салатов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закусок.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78741" y="3491884"/>
            <a:ext cx="28518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Создание десертов: выпечка тортов, пирожных,  изготовление пирогов, булочек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48947" y="6743260"/>
            <a:ext cx="29463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Оформление блюд: украшение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подача готовых блюд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02661" y="6072957"/>
            <a:ext cx="2742139" cy="26712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83235" y="6480668"/>
            <a:ext cx="27615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Контроль качества: проверка свежести продуктов, соответствия блюд стандартам вкуса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и внешнего вида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4067291630"/>
              </p:ext>
            </p:extLst>
          </p:nvPr>
        </p:nvGraphicFramePr>
        <p:xfrm>
          <a:off x="-300038" y="-168275"/>
          <a:ext cx="18791238" cy="1112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10899232" imgH="5159487" progId="CorelDraw.Graphic.24">
                  <p:embed/>
                </p:oleObj>
              </mc:Choice>
              <mc:Fallback>
                <p:oleObj name="CorelDRAW" r:id="rId3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4762" t="11773"/>
          <a:stretch/>
        </p:blipFill>
        <p:spPr>
          <a:xfrm rot="10800000">
            <a:off x="12496800" y="1249207"/>
            <a:ext cx="5967224" cy="9709322"/>
          </a:xfrm>
          <a:prstGeom prst="rect">
            <a:avLst/>
          </a:prstGeom>
        </p:spPr>
      </p:pic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9" name="Group 3">
            <a:extLst>
              <a:ext uri="{FF2B5EF4-FFF2-40B4-BE49-F238E27FC236}">
                <a16:creationId xmlns:a16="http://schemas.microsoft.com/office/drawing/2014/main" id="{6A5A5F3C-1AF4-46A7-A383-F2D6BF87719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67894" y="1638300"/>
            <a:ext cx="9791699" cy="1376268"/>
            <a:chOff x="0" y="-463496"/>
            <a:chExt cx="12289910" cy="2387894"/>
          </a:xfrm>
        </p:grpSpPr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6EDD3000-1E00-4F24-9298-D82076EE36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63496"/>
              <a:ext cx="12289910" cy="2387894"/>
            </a:xfrm>
            <a:custGeom>
              <a:avLst/>
              <a:gdLst/>
              <a:ahLst/>
              <a:cxnLst/>
              <a:rect l="l" t="t" r="r" b="b"/>
              <a:pathLst>
                <a:path w="12289910" h="2387894">
                  <a:moveTo>
                    <a:pt x="0" y="0"/>
                  </a:moveTo>
                  <a:lnTo>
                    <a:pt x="0" y="2387894"/>
                  </a:lnTo>
                  <a:lnTo>
                    <a:pt x="12289910" y="2387894"/>
                  </a:lnTo>
                  <a:lnTo>
                    <a:pt x="12289910" y="0"/>
                  </a:lnTo>
                  <a:lnTo>
                    <a:pt x="0" y="0"/>
                  </a:lnTo>
                  <a:close/>
                  <a:moveTo>
                    <a:pt x="12228950" y="2326934"/>
                  </a:moveTo>
                  <a:lnTo>
                    <a:pt x="59690" y="2326934"/>
                  </a:lnTo>
                  <a:lnTo>
                    <a:pt x="59690" y="59690"/>
                  </a:lnTo>
                  <a:lnTo>
                    <a:pt x="12228950" y="59690"/>
                  </a:lnTo>
                  <a:lnTo>
                    <a:pt x="12228950" y="2326934"/>
                  </a:lnTo>
                  <a:close/>
                </a:path>
              </a:pathLst>
            </a:custGeom>
            <a:solidFill>
              <a:srgbClr val="C7D0D8"/>
            </a:solidFill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2513" y="59484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9765" y="7285854"/>
            <a:ext cx="9005629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ПОВАР, КОНДИТЕР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grpSp>
        <p:nvGrpSpPr>
          <p:cNvPr id="33" name="Group 3">
            <a:extLst>
              <a:ext uri="{FF2B5EF4-FFF2-40B4-BE49-F238E27FC236}">
                <a16:creationId xmlns:a16="http://schemas.microsoft.com/office/drawing/2014/main" id="{F8CBA916-AAB6-4E15-A910-B50761C192D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81899" y="4715064"/>
            <a:ext cx="9791699" cy="1191522"/>
            <a:chOff x="-22033" y="-812882"/>
            <a:chExt cx="12289910" cy="2387894"/>
          </a:xfrm>
        </p:grpSpPr>
        <p:sp>
          <p:nvSpPr>
            <p:cNvPr id="39" name="Freeform 4">
              <a:extLst>
                <a:ext uri="{FF2B5EF4-FFF2-40B4-BE49-F238E27FC236}">
                  <a16:creationId xmlns:a16="http://schemas.microsoft.com/office/drawing/2014/main" id="{AE7CDD9C-6BA2-4046-8A63-65645BE6E3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2033" y="-812882"/>
              <a:ext cx="12289910" cy="2387894"/>
            </a:xfrm>
            <a:custGeom>
              <a:avLst/>
              <a:gdLst/>
              <a:ahLst/>
              <a:cxnLst/>
              <a:rect l="l" t="t" r="r" b="b"/>
              <a:pathLst>
                <a:path w="12289910" h="2387894">
                  <a:moveTo>
                    <a:pt x="0" y="0"/>
                  </a:moveTo>
                  <a:lnTo>
                    <a:pt x="0" y="2387894"/>
                  </a:lnTo>
                  <a:lnTo>
                    <a:pt x="12289910" y="2387894"/>
                  </a:lnTo>
                  <a:lnTo>
                    <a:pt x="12289910" y="0"/>
                  </a:lnTo>
                  <a:lnTo>
                    <a:pt x="0" y="0"/>
                  </a:lnTo>
                  <a:close/>
                  <a:moveTo>
                    <a:pt x="12228950" y="2326934"/>
                  </a:moveTo>
                  <a:lnTo>
                    <a:pt x="59690" y="2326934"/>
                  </a:lnTo>
                  <a:lnTo>
                    <a:pt x="59690" y="59690"/>
                  </a:lnTo>
                  <a:lnTo>
                    <a:pt x="12228950" y="59690"/>
                  </a:lnTo>
                  <a:lnTo>
                    <a:pt x="12228950" y="2326934"/>
                  </a:lnTo>
                  <a:close/>
                </a:path>
              </a:pathLst>
            </a:custGeom>
            <a:solidFill>
              <a:srgbClr val="C7D0D8"/>
            </a:soli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67892" y="6225954"/>
            <a:ext cx="9791699" cy="1508347"/>
            <a:chOff x="-99771" y="-1306981"/>
            <a:chExt cx="7325890" cy="1423399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06981"/>
              <a:ext cx="7325890" cy="1423399"/>
              <a:chOff x="-167375" y="-2192593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192593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4204" y="-1061439"/>
              <a:ext cx="6308767" cy="11059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Приготовление, оформление и подготовка к реализации холодных и горячих сладких блюд, десертов, напитков разнообразного ассортимента.</a:t>
              </a: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81901" y="3282811"/>
            <a:ext cx="9791699" cy="1191521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1717" y="-177103"/>
              <a:ext cx="6308767" cy="12133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Приготовление, оформление и подготовка к реализации горячих блюд, кулинарных изделий, закусок разнообразного ассортимента</a:t>
              </a: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7F033E14-FF0F-4277-8F1F-37FF4BD965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52790" y="8014602"/>
            <a:ext cx="9791699" cy="1472298"/>
            <a:chOff x="-99771" y="-1388964"/>
            <a:chExt cx="7325890" cy="1436891"/>
          </a:xfrm>
        </p:grpSpPr>
        <p:grpSp>
          <p:nvGrpSpPr>
            <p:cNvPr id="58" name="Group 3">
              <a:extLst>
                <a:ext uri="{FF2B5EF4-FFF2-40B4-BE49-F238E27FC236}">
                  <a16:creationId xmlns:a16="http://schemas.microsoft.com/office/drawing/2014/main" id="{2BCC9A69-DAA6-40D3-AC42-E73FAD2506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id="{666183E9-BB3B-45AF-BA20-C7D6640CC9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TextBox 5">
              <a:extLst>
                <a:ext uri="{FF2B5EF4-FFF2-40B4-BE49-F238E27FC236}">
                  <a16:creationId xmlns:a16="http://schemas.microsoft.com/office/drawing/2014/main" id="{1BB3933D-CC8B-4762-8337-9C785F34DB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35034" y="-1115763"/>
              <a:ext cx="6308767" cy="11636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Приготовление, оформление и подготовка к реализации хлебобулочных, мучных кондитерских изделий разнообразного ассортимента</a:t>
              </a:r>
            </a:p>
          </p:txBody>
        </p:sp>
      </p:grp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5972" y="876112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AC619D4-7190-4C4B-B9A2-7DF535245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/>
          <a:srcRect t="11631" b="5246"/>
          <a:stretch/>
        </p:blipFill>
        <p:spPr>
          <a:xfrm>
            <a:off x="-300038" y="2666860"/>
            <a:ext cx="7395928" cy="3639208"/>
          </a:xfrm>
          <a:prstGeom prst="rect">
            <a:avLst/>
          </a:prstGeom>
        </p:spPr>
      </p:pic>
      <p:sp>
        <p:nvSpPr>
          <p:cNvPr id="36" name="TextBox 5">
            <a:extLst>
              <a:ext uri="{FF2B5EF4-FFF2-40B4-BE49-F238E27FC236}">
                <a16:creationId xmlns:a16="http://schemas.microsoft.com/office/drawing/2014/main" id="{62EEAA72-ADFF-4C5C-AA53-4F8F8A65F7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39480" y="4983295"/>
            <a:ext cx="8432224" cy="677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075" lvl="5" indent="263525" algn="just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Приготовление и подготовка к реализации полуфабрикатов для блюд, кулинарных изделий разнообразного ассортимента</a:t>
            </a:r>
          </a:p>
        </p:txBody>
      </p:sp>
      <p:sp>
        <p:nvSpPr>
          <p:cNvPr id="37" name="TextBox 5">
            <a:extLst>
              <a:ext uri="{FF2B5EF4-FFF2-40B4-BE49-F238E27FC236}">
                <a16:creationId xmlns:a16="http://schemas.microsoft.com/office/drawing/2014/main" id="{279F072E-2A85-4B7C-9334-86E04DE256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9319" y="1824799"/>
            <a:ext cx="8842906" cy="1015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075" lvl="5" indent="263525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Приготовление, оформление и подготовка к реализации холодных блюд, кулинарных изделий, закусок разнообразного ассортимента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F88126-AEA7-402A-932C-45CD506F67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10287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B76D978-89B1-4602-A8DC-7277A024EF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762" t="11773"/>
          <a:stretch/>
        </p:blipFill>
        <p:spPr>
          <a:xfrm rot="10800000">
            <a:off x="12338488" y="530520"/>
            <a:ext cx="5967224" cy="9709322"/>
          </a:xfrm>
          <a:prstGeom prst="rect">
            <a:avLst/>
          </a:prstGeom>
        </p:spPr>
      </p:pic>
      <p:sp>
        <p:nvSpPr>
          <p:cNvPr id="18" name="TextBox 13">
            <a:extLst>
              <a:ext uri="{FF2B5EF4-FFF2-40B4-BE49-F238E27FC236}">
                <a16:creationId xmlns:a16="http://schemas.microsoft.com/office/drawing/2014/main" id="{3C520339-9AFC-494A-BA63-57F17F6325E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83698" y="2158616"/>
            <a:ext cx="565485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algn="just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Основные дисциплины:</a:t>
            </a: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022FC52D-1349-4763-9F86-356249CD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906002" y="2182231"/>
            <a:ext cx="624839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algn="just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Дополнительное образование: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686F058-9325-46C4-A920-4D9AE81A51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191535" y="1199564"/>
            <a:ext cx="1976823" cy="115824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73D6961-3AB6-4A22-9A20-356E361B60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5615" y="504113"/>
            <a:ext cx="1450421" cy="2538236"/>
          </a:xfrm>
          <a:prstGeom prst="rect">
            <a:avLst/>
          </a:prstGeom>
        </p:spPr>
      </p:pic>
      <p:sp>
        <p:nvSpPr>
          <p:cNvPr id="23" name="Freeform 7">
            <a:extLst>
              <a:ext uri="{FF2B5EF4-FFF2-40B4-BE49-F238E27FC236}">
                <a16:creationId xmlns:a16="http://schemas.microsoft.com/office/drawing/2014/main" id="{A0F83558-5B53-4CE4-9019-8647E87D41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294321" y="6830605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53000" y="1158321"/>
            <a:ext cx="1442472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ПОВАР, КОНДИТЕР</a:t>
            </a:r>
            <a:endParaRPr lang="ru-RU" sz="36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795769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077186" y="3498269"/>
            <a:ext cx="543259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Основы микробиологии, физиологии питания, санитарии и гигиены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Основы товароведения продовольственных товаров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Техническое оснащение и организация рабочего места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Основы калькуляции и учета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Приготовление полуфабрикатов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Приготовление и оформление горячих блюд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Приготовление холодных блюд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Приготовление сладких блюд и десертов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Приготовление хлебобулочных и кондитерских изделий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2681" y="3023299"/>
            <a:ext cx="4648200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39400" y="6247170"/>
            <a:ext cx="4661481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2681" y="4036993"/>
            <a:ext cx="464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 «Пекарь»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2681" y="6995426"/>
            <a:ext cx="46481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профессия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«Официант»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152912A-ED6A-44A7-97EE-A7BE5240F0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0800000">
            <a:off x="17082530" y="8572500"/>
            <a:ext cx="900670" cy="1581664"/>
          </a:xfrm>
          <a:prstGeom prst="rect">
            <a:avLst/>
          </a:prstGeom>
        </p:spPr>
      </p:pic>
      <p:sp>
        <p:nvSpPr>
          <p:cNvPr id="16" name="TextBox 19">
            <a:extLst>
              <a:ext uri="{FF2B5EF4-FFF2-40B4-BE49-F238E27FC236}">
                <a16:creationId xmlns:a16="http://schemas.microsoft.com/office/drawing/2014/main" id="{4F459D72-B5A0-4A55-A2B1-C99FD68DB7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27006" y="914388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4261150838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10508486" imgH="7483792" progId="CorelDraw.Graphic.24">
                  <p:embed/>
                </p:oleObj>
              </mc:Choice>
              <mc:Fallback>
                <p:oleObj name="CorelDRAW" r:id="rId3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44945" y="7572575"/>
            <a:ext cx="562474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Clear Sans "/>
                <a:ea typeface="+mj-ea"/>
                <a:cs typeface="Clear Sans Medium" panose="020B0604020202020204" charset="0"/>
              </a:rPr>
              <a:t>Выпускники профессии Повар, кондитер могут работать в туризме и сфере услуг 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21611" y="967241"/>
            <a:ext cx="98655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ПОВАР, КОНДИТЕР?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0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37918" y="3560438"/>
            <a:ext cx="74870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Вертикальный рост: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Помощник повара или кондитера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Повар или кондитер 2, 3, 4, 5, 6 разряда 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Старший повар 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Су-шеф 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Шеф-повар 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Бренд-шеф-повар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Clear Sans Medium" panose="020B0604020202020204" charset="0"/>
                <a:cs typeface="Clear Sans Medium" panose="020B0604020202020204" charset="0"/>
              </a:rPr>
              <a:t>Открытие собственного ресторанного бизнеса 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498974"/>
            <a:ext cx="9791699" cy="4311526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1D84AE-F4A9-4058-A2D9-018458B7332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269691" y="1866900"/>
            <a:ext cx="83367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 lvl="5" indent="263525"/>
            <a:r>
              <a:rPr lang="ru-RU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по профессии Повар, кондитер работают в различных заведениях общественного питания: рестораны, кафе, гостиницы </a:t>
            </a:r>
          </a:p>
          <a:p>
            <a:pPr marL="0" lvl="4" indent="-101600"/>
            <a:r>
              <a:rPr lang="ru-RU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и курорты, бары и пабы, кейтеринг, кондитерские магазины, пекарни, собственный бизнес, кулинарные шоу и медиа</a:t>
            </a:r>
            <a:endParaRPr lang="ru-RU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1B15433-5B0A-4F02-98ED-24F5C8F997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5634" y="2663921"/>
            <a:ext cx="7068513" cy="402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2861"/>
            <a:ext cx="18295551" cy="1032286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00601" y="3672384"/>
            <a:ext cx="11346935" cy="4347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Сеть ресторанов </a:t>
            </a:r>
            <a:r>
              <a:rPr 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LDGR (Riso, Salt.birsto, Sherlock Holmes, </a:t>
            </a: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Чарли, Моррис, Дублин, Китчен, Камчатка, Разжигатели, Тонэ, </a:t>
            </a:r>
            <a:r>
              <a:rPr 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BRandICE, </a:t>
            </a: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Фиеста Пицца, Дэдико)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Пекарня-кондитерская  Брауни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Кулинария Пышка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Buffet Cafe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00601" y="2118836"/>
            <a:ext cx="1266214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4038600" y="3269093"/>
            <a:ext cx="14249400" cy="5128192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3902</TotalTime>
  <Words>413</Words>
  <Application>Microsoft Office PowerPoint</Application>
  <PresentationFormat>Произвольный</PresentationFormat>
  <Paragraphs>65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8" baseType="lpstr">
      <vt:lpstr>Calibri</vt:lpstr>
      <vt:lpstr>Montserrat</vt:lpstr>
      <vt:lpstr>Tahoma</vt:lpstr>
      <vt:lpstr>Wingdings</vt:lpstr>
      <vt:lpstr>Arial</vt:lpstr>
      <vt:lpstr>Clear Sans Medium</vt:lpstr>
      <vt:lpstr>Clear Sans</vt:lpstr>
      <vt:lpstr>Clear Sans </vt:lpstr>
      <vt:lpstr>Calibri Light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Тамербакова Регина Робертовна</cp:lastModifiedBy>
  <cp:revision>86</cp:revision>
  <dcterms:created xsi:type="dcterms:W3CDTF">2006-08-16T00:00:00Z</dcterms:created>
  <dcterms:modified xsi:type="dcterms:W3CDTF">2025-06-10T08:52:50Z</dcterms:modified>
  <dc:identifier>DAGnOMo6tPc</dc:identifier>
</cp:coreProperties>
</file>