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lear Sans" panose="020B0604020202020204" charset="0"/>
      <p:regular r:id="rId16"/>
    </p:embeddedFont>
    <p:embeddedFont>
      <p:font typeface="Clear Sans Medium" panose="020B0604020202020204" charset="0"/>
      <p:regular r:id="rId17"/>
    </p:embeddedFont>
    <p:embeddedFont>
      <p:font typeface="Montserrat" panose="00000500000000000000" pitchFamily="2" charset="-52"/>
      <p:regular r:id="rId18"/>
      <p:bold r:id="rId19"/>
      <p:italic r:id="rId20"/>
      <p:boldItalic r:id="rId21"/>
    </p:embeddedFont>
    <p:embeddedFont>
      <p:font typeface="Tahoma" panose="020B0604030504040204" pitchFamily="34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0" autoAdjust="0"/>
    <p:restoredTop sz="93537" autoAdjust="0"/>
  </p:normalViewPr>
  <p:slideViewPr>
    <p:cSldViewPr>
      <p:cViewPr varScale="1">
        <p:scale>
          <a:sx n="70" d="100"/>
          <a:sy n="70" d="100"/>
        </p:scale>
        <p:origin x="13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5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0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4.svg"/><Relationship Id="rId10" Type="http://schemas.openxmlformats.org/officeDocument/2006/relationships/image" Target="../media/image28.svg"/><Relationship Id="rId4" Type="http://schemas.openxmlformats.org/officeDocument/2006/relationships/image" Target="../media/image22.emf"/><Relationship Id="rId9" Type="http://schemas.openxmlformats.org/officeDocument/2006/relationships/image" Target="../media/image27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4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4.svg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17.png"/><Relationship Id="rId4" Type="http://schemas.openxmlformats.org/officeDocument/2006/relationships/image" Target="../media/image32.emf"/><Relationship Id="rId9" Type="http://schemas.openxmlformats.org/officeDocument/2006/relationships/image" Target="../media/image26.png"/><Relationship Id="rId14" Type="http://schemas.openxmlformats.org/officeDocument/2006/relationships/image" Target="../media/image3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e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3887849" cy="4710729"/>
            <a:chOff x="0" y="0"/>
            <a:chExt cx="1910655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740050" y="1561247"/>
              <a:ext cx="11139163" cy="28725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4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10.02.04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32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«Обеспечение информационной безопасности телекоммуникационных систем»</a:t>
              </a:r>
              <a:endParaRPr lang="ru-RU" sz="32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4080" y="8464860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b="1" spc="173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78C74CC8-F108-4A3C-9BC3-CCC527F463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9D22CFD-BB9D-425C-9947-023D4CD20F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F3EC54BC-97CB-411F-9B44-76B35B98A3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1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3634075"/>
            <a:ext cx="8697236" cy="5012847"/>
            <a:chOff x="0" y="0"/>
            <a:chExt cx="33529511" cy="22726437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3529510" cy="22726438"/>
            </a:xfrm>
            <a:custGeom>
              <a:avLst/>
              <a:gdLst/>
              <a:ahLst/>
              <a:cxnLst/>
              <a:rect l="l" t="t" r="r" b="b"/>
              <a:pathLst>
                <a:path w="33529510" h="22726438">
                  <a:moveTo>
                    <a:pt x="0" y="0"/>
                  </a:moveTo>
                  <a:lnTo>
                    <a:pt x="0" y="22726438"/>
                  </a:lnTo>
                  <a:lnTo>
                    <a:pt x="33529510" y="22726438"/>
                  </a:lnTo>
                  <a:lnTo>
                    <a:pt x="33529510" y="0"/>
                  </a:lnTo>
                  <a:lnTo>
                    <a:pt x="0" y="0"/>
                  </a:lnTo>
                  <a:close/>
                  <a:moveTo>
                    <a:pt x="33468549" y="22665477"/>
                  </a:moveTo>
                  <a:lnTo>
                    <a:pt x="59690" y="22665477"/>
                  </a:lnTo>
                  <a:lnTo>
                    <a:pt x="59690" y="59690"/>
                  </a:lnTo>
                  <a:lnTo>
                    <a:pt x="33468549" y="59690"/>
                  </a:lnTo>
                  <a:lnTo>
                    <a:pt x="33468549" y="226654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720806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697605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194577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89350" y="1352036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3615024"/>
            <a:ext cx="2570479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6336680"/>
            <a:ext cx="2570479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634075"/>
            <a:ext cx="2570480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86049" y="3868933"/>
            <a:ext cx="24734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Внедрение </a:t>
            </a:r>
            <a:endParaRPr lang="en-US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поддержка средств защиты информации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0179" y="4210412"/>
            <a:ext cx="2440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Контроль </a:t>
            </a:r>
            <a:endParaRPr lang="en-US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мониторинг безопасности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134600" y="7014268"/>
            <a:ext cx="2331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Защита </a:t>
            </a:r>
            <a:endParaRPr lang="en-US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от кибератак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9"/>
            <a:ext cx="2570481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56484" y="6869260"/>
            <a:ext cx="25883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Тестирование </a:t>
            </a:r>
            <a:endParaRPr lang="en-US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анализ уязвимостей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0BCDDFA-4276-4881-B703-95115530B3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4283937"/>
            <a:ext cx="60793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Техник по защите информации в телекоммуникационных системах – это специалист, занимающийся обеспечением безопасности данных и информации при передаче и обработке в телекоммуникационных сетях. 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         Задача техника – предотвратить несанкционированный доступ, утечку информации, а также защитить системы от кибератак и других угроз.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064935141"/>
              </p:ext>
            </p:extLst>
          </p:nvPr>
        </p:nvGraphicFramePr>
        <p:xfrm>
          <a:off x="-351169" y="-168495"/>
          <a:ext cx="18790746" cy="10569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10899232" imgH="5159487" progId="CorelDraw.Graphic.24">
                  <p:embed/>
                </p:oleObj>
              </mc:Choice>
              <mc:Fallback>
                <p:oleObj name="CorelDRAW" r:id="rId3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51169" y="-168495"/>
                        <a:ext cx="18790746" cy="10569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4762" t="11773"/>
          <a:stretch/>
        </p:blipFill>
        <p:spPr>
          <a:xfrm rot="10800000">
            <a:off x="12496800" y="1249208"/>
            <a:ext cx="5967224" cy="9075891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102309" y="1125691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4811" b="32043"/>
          <a:stretch/>
        </p:blipFill>
        <p:spPr>
          <a:xfrm rot="5460000">
            <a:off x="1483708" y="44269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78589" y="744140"/>
            <a:ext cx="9005629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Монтажник оборудования связи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/>
          <p:nvPr/>
        </p:nvSpPr>
        <p:spPr>
          <a:xfrm rot="13598024">
            <a:off x="3931319" y="8606030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54" name="Прямоугольник 42">
            <a:extLst>
              <a:ext uri="{FF2B5EF4-FFF2-40B4-BE49-F238E27FC236}">
                <a16:creationId xmlns:a16="http://schemas.microsoft.com/office/drawing/2014/main" id="{876F193E-EB9B-4C17-BD53-F884194B87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5161" y="2612051"/>
            <a:ext cx="5838051" cy="5484174"/>
          </a:xfrm>
          <a:custGeom>
            <a:avLst/>
            <a:gdLst>
              <a:gd name="connsiteX0" fmla="*/ 0 w 9144000"/>
              <a:gd name="connsiteY0" fmla="*/ 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0 w 9144000"/>
              <a:gd name="connsiteY4" fmla="*/ 0 h 4098817"/>
              <a:gd name="connsiteX0" fmla="*/ 1714500 w 9144000"/>
              <a:gd name="connsiteY0" fmla="*/ 1905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1714500 w 9144000"/>
              <a:gd name="connsiteY4" fmla="*/ 19050 h 4098817"/>
              <a:gd name="connsiteX0" fmla="*/ 38100 w 7467600"/>
              <a:gd name="connsiteY0" fmla="*/ 19050 h 4098817"/>
              <a:gd name="connsiteX1" fmla="*/ 7467600 w 7467600"/>
              <a:gd name="connsiteY1" fmla="*/ 0 h 4098817"/>
              <a:gd name="connsiteX2" fmla="*/ 7467600 w 7467600"/>
              <a:gd name="connsiteY2" fmla="*/ 4098817 h 4098817"/>
              <a:gd name="connsiteX3" fmla="*/ 0 w 7467600"/>
              <a:gd name="connsiteY3" fmla="*/ 4098817 h 4098817"/>
              <a:gd name="connsiteX4" fmla="*/ 38100 w 7467600"/>
              <a:gd name="connsiteY4" fmla="*/ 19050 h 409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7600" h="4098817">
                <a:moveTo>
                  <a:pt x="38100" y="19050"/>
                </a:moveTo>
                <a:lnTo>
                  <a:pt x="7467600" y="0"/>
                </a:lnTo>
                <a:lnTo>
                  <a:pt x="7467600" y="4098817"/>
                </a:lnTo>
                <a:lnTo>
                  <a:pt x="0" y="4098817"/>
                </a:lnTo>
                <a:lnTo>
                  <a:pt x="38100" y="19050"/>
                </a:lnTo>
                <a:close/>
              </a:path>
            </a:pathLst>
          </a:custGeom>
          <a:solidFill>
            <a:srgbClr val="12205A">
              <a:alpha val="5254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56B8A18-9D78-45A2-80C5-02CAD929B4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508732" y="2484560"/>
            <a:ext cx="869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 algn="just"/>
            <a:r>
              <a:rPr lang="ru-RU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Установка и монтаж оборудования: различные устройства связи, включая маршрутизаторы, коммутаторы, firewalls и системы защиты информации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10DC885-4440-493F-A1E7-299118A1C8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517124" y="3814733"/>
            <a:ext cx="85149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 algn="just"/>
            <a:r>
              <a:rPr lang="ru-RU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Настройка оборудования: специалист проводит настройку оборудования, чтобы оно работало корректно и обеспечивало необходимую функциональность.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5CBF91A-6FA3-47C8-812D-C721D89405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73775" y="5397688"/>
            <a:ext cx="8514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 algn="just"/>
            <a:r>
              <a:rPr lang="ru-RU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Обеспечение безопасности информационных систем и сетей (установка антивирусов, настройка межсетевых экранов, VPN).</a:t>
            </a:r>
            <a:endParaRPr lang="ru-RU" sz="1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D116914-0C81-4CB7-AE07-638FB2C2AF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42745" y="6810970"/>
            <a:ext cx="85149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 algn="just"/>
            <a:r>
              <a:rPr lang="ru-RU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Обеспечение безопасности: применение специальных средств защиты информации, таких как шифрование, контроль доступа и другие меры безопасности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43ED0BB3-D988-4E1F-A6CB-8D84732C01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62623" y="8383038"/>
            <a:ext cx="86935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    Компьютерная грамотность: умение работать с различными типами оборудования и программного обеспечения, используемого в системах связи и защиты информации.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C81A0635-2EE4-43FA-9D6D-0C363D48E7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37596" y="2222500"/>
            <a:ext cx="9005629" cy="11881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F2BB56D3-C03F-47F0-9403-B56DF626D4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37596" y="3695700"/>
            <a:ext cx="9005629" cy="11881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245CCF90-7865-4897-862C-96309ECA70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37596" y="5143500"/>
            <a:ext cx="9005629" cy="11881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E1385C12-67CE-4E48-8FB2-DF2D2E9371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37596" y="6667500"/>
            <a:ext cx="9005629" cy="11881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25FE42BD-E20B-4092-9032-EA7B0CB3F7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37596" y="8191500"/>
            <a:ext cx="9005629" cy="11881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2854A112-A93F-40AD-896F-26513585F0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9" b="30619"/>
          <a:stretch/>
        </p:blipFill>
        <p:spPr>
          <a:xfrm>
            <a:off x="1051303" y="2832626"/>
            <a:ext cx="5400157" cy="49756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911304"/>
            <a:ext cx="144247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b="1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</a:p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Техник по защите информации</a:t>
            </a:r>
            <a:endParaRPr lang="ru-RU" sz="3600" b="1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609600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017520" y="3535085"/>
            <a:ext cx="585216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Корпоративная защита от внутренних угроз информационной безопасности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Телекоммуникационные системы и сети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Криптографическая защита информации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Физическая защита линий связи информационно-телекоммуникационных систем и сетей</a:t>
            </a:r>
            <a:endParaRPr lang="en-US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Квантовые</a:t>
            </a:r>
            <a:r>
              <a:rPr lang="en-US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облачные технологии в цифровых сетях</a:t>
            </a:r>
            <a:endParaRPr lang="en-US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Защита информации в информационно-телекоммуникационных системах и сетях с использованием программных и программно-аппаратных средств защиты</a:t>
            </a:r>
            <a:endParaRPr lang="en-US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B140411-B2D4-41C1-89DC-FE4C13DCC5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94742" y="3645574"/>
            <a:ext cx="29315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 «Монтажник оборудования связи»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AA887E6-F8A4-4146-A77C-4FF1B574B8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93734" y="3535085"/>
            <a:ext cx="296437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Дополнительный </a:t>
            </a:r>
            <a:endParaRPr lang="en-US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ПМ</a:t>
            </a:r>
            <a:r>
              <a:rPr lang="en-US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«Технология эксплуатации цифровых сетей связи»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B675E40-7FE7-44CD-BDAF-DB7DEA4E89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98244" y="7211257"/>
            <a:ext cx="2960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«Оператор БПЛА»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F2F4C08-B36D-4E32-A622-5BC93FD55E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62376" y="7226943"/>
            <a:ext cx="28599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«Оператор ЭВМ»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9255D1-897C-45A8-81F0-1AA6A62A3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61915" y="3004248"/>
            <a:ext cx="2964372" cy="278519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7EAEF58-FEC6-4BB3-AA06-8986AAE31B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94742" y="6285914"/>
            <a:ext cx="2964373" cy="28170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A37645B-FDED-4428-B3AA-C18FC62C97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93734" y="3023299"/>
            <a:ext cx="2964372" cy="2766143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8A48BD3-7CE4-43C9-8CB5-463887F32F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93734" y="6285914"/>
            <a:ext cx="2997200" cy="28170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4B2AA22-B30E-4CB7-88AD-0E29BF2172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6971431" y="8353054"/>
            <a:ext cx="900670" cy="1581664"/>
          </a:xfrm>
          <a:prstGeom prst="rect">
            <a:avLst/>
          </a:prstGeom>
        </p:spPr>
      </p:pic>
      <p:sp>
        <p:nvSpPr>
          <p:cNvPr id="13" name="TextBox 19">
            <a:extLst>
              <a:ext uri="{FF2B5EF4-FFF2-40B4-BE49-F238E27FC236}">
                <a16:creationId xmlns:a16="http://schemas.microsoft.com/office/drawing/2014/main" id="{99B90A25-AFE7-42EF-B89B-C1079246441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439823" y="8861757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534626434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3" imgW="10508486" imgH="7483792" progId="CorelDraw.Graphic.24">
                  <p:embed/>
                </p:oleObj>
              </mc:Choice>
              <mc:Fallback>
                <p:oleObj name="CorelDRAW" r:id="rId3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4907" y="715016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90351" y="1224617"/>
            <a:ext cx="1121602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СФЕРА ДЕЯТЕЛЬНОСТИ ВАКАНСИИ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10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040910" y="7021690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381102" y="3381843"/>
            <a:ext cx="74870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Вертикальный рост:</a:t>
            </a:r>
          </a:p>
          <a:p>
            <a:endParaRPr lang="ru-RU" sz="20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Специалист по информационной безопасности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Антифрод-аналитик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Специалист Security Operation Center (SOC)</a:t>
            </a:r>
            <a:endParaRPr lang="ru-RU" sz="20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Охотник за ошибками (баг-хантер)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Специалист по аудиту информационной безопасности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Разработчик программного обеспечения в сфере кибербезопасности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Руководитель (директор) по информационной безопасности (CISO)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58985" y="3150511"/>
            <a:ext cx="9791699" cy="4028072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75E515-5568-43DB-BD5E-78767613F2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38408" y="7671847"/>
            <a:ext cx="901289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 lvl="5" indent="263525"/>
            <a:r>
              <a:rPr lang="ru-RU" sz="1800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10.02.04 «Обеспечение информационной безопасности телекоммуникационных систем» могут работать в различных областях, связанных с защитой информации и телекоммуникациями. Они могут занимать должности техников по защите информации, инженеров-проектировщиков в сфере связи, специалистов по технической поддержке, </a:t>
            </a:r>
          </a:p>
          <a:p>
            <a:pPr marL="0" lvl="4" indent="-101600"/>
            <a:r>
              <a:rPr lang="ru-RU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а также работать в телекоммуникационных компаниях, бизнесе и IT.</a:t>
            </a:r>
            <a:endParaRPr lang="ru-RU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99F329F-A34E-4300-BE91-02BD7A6083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5" b="10653"/>
          <a:stretch/>
        </p:blipFill>
        <p:spPr>
          <a:xfrm>
            <a:off x="-122516" y="2440957"/>
            <a:ext cx="7156365" cy="423657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820400" y="3920386"/>
            <a:ext cx="10158239" cy="4075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«ИнфоТеКС»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ПАО «Башинформсвязь»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«УФАНЕТ»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ООО «НПП«Авиатрон»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АО«Технодинамика»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3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«Инфовотч»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2443" y="8953500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377122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0D348D-5377-4EBF-BA0E-E209FCA879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52" y="2025955"/>
            <a:ext cx="9012347" cy="63713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3717</TotalTime>
  <Words>405</Words>
  <Application>Microsoft Office PowerPoint</Application>
  <PresentationFormat>Произвольный</PresentationFormat>
  <Paragraphs>62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Calibri</vt:lpstr>
      <vt:lpstr>Tahoma</vt:lpstr>
      <vt:lpstr>Wingdings</vt:lpstr>
      <vt:lpstr>Montserrat</vt:lpstr>
      <vt:lpstr>Arial</vt:lpstr>
      <vt:lpstr>Clear Sans</vt:lpstr>
      <vt:lpstr>Calibri Light</vt:lpstr>
      <vt:lpstr>Clear Sans Medium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Тамербакова Регина Робертовна</cp:lastModifiedBy>
  <cp:revision>72</cp:revision>
  <dcterms:created xsi:type="dcterms:W3CDTF">2006-08-16T00:00:00Z</dcterms:created>
  <dcterms:modified xsi:type="dcterms:W3CDTF">2025-06-10T08:44:44Z</dcterms:modified>
  <dc:identifier>DAGnOMo6tPc</dc:identifier>
</cp:coreProperties>
</file>