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798" r:id="rId2"/>
    <p:sldMasterId id="2147483816" r:id="rId3"/>
    <p:sldMasterId id="2147483834" r:id="rId4"/>
    <p:sldMasterId id="2147483864" r:id="rId5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91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69" r:id="rId32"/>
    <p:sldId id="270" r:id="rId33"/>
    <p:sldId id="281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09DBB-A43B-4BE3-9DAA-64F4167D7DAD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0C901-B32B-45F1-A851-7C2B330D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0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8736"/>
            <a:ext cx="10363200" cy="192882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90912"/>
            <a:ext cx="85344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7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00174"/>
            <a:ext cx="10972800" cy="485778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7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73" y="274638"/>
            <a:ext cx="2152627" cy="608332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724923" cy="608332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5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2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5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4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6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2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0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4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17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7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15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20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4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18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44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1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7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9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9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14676"/>
            <a:ext cx="10363200" cy="150020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14489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1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49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08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70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8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8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59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73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88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09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>
                <a:effectLst/>
              </a:defRPr>
            </a:lvl1pPr>
            <a:lvl2pPr algn="l">
              <a:defRPr sz="2400">
                <a:effectLst/>
              </a:defRPr>
            </a:lvl2pPr>
            <a:lvl3pPr algn="l">
              <a:defRPr sz="2000">
                <a:effectLst/>
              </a:defRPr>
            </a:lvl3pPr>
            <a:lvl4pPr algn="l">
              <a:defRPr sz="1800">
                <a:effectLst/>
              </a:defRPr>
            </a:lvl4pPr>
            <a:lvl5pPr algn="l"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78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460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67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81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62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92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8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99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15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72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0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2pPr>
            <a:lvl3pPr marL="914400" indent="0" algn="ctr">
              <a:buNone/>
              <a:defRPr lang="zh-CN" altLang="en-US" sz="20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3pPr>
            <a:lvl4pPr marL="1371600" indent="0" algn="ctr">
              <a:buNone/>
              <a:defRPr lang="zh-CN" altLang="en-US" sz="1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4pPr>
            <a:lvl5pPr marL="1828800" indent="0" algn="ctr">
              <a:buNone/>
              <a:defRPr lang="zh-CN" altLang="en-US" sz="16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/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lang="zh-CN" altLang="en-US" sz="2400" b="1" dirty="0" smtClean="0">
                <a:ln/>
                <a:solidFill>
                  <a:schemeClr val="accent1"/>
                </a:solidFill>
                <a:effectLst/>
              </a:defRPr>
            </a:lvl2pPr>
            <a:lvl3pPr marL="914400" indent="0" algn="ctr">
              <a:buNone/>
              <a:defRPr lang="zh-CN" altLang="en-US" sz="2000" b="1" dirty="0" smtClean="0">
                <a:ln/>
                <a:solidFill>
                  <a:schemeClr val="accent1"/>
                </a:solidFill>
                <a:effectLst/>
              </a:defRPr>
            </a:lvl3pPr>
            <a:lvl4pPr marL="1371600" indent="0" algn="ctr">
              <a:buNone/>
              <a:defRPr lang="zh-CN" altLang="en-US" sz="1800" b="1" dirty="0" smtClean="0">
                <a:ln/>
                <a:solidFill>
                  <a:schemeClr val="accent1"/>
                </a:solidFill>
                <a:effectLst/>
              </a:defRPr>
            </a:lvl4pPr>
            <a:lvl5pPr marL="1828800" indent="0" algn="ctr">
              <a:buNone/>
              <a:defRPr lang="zh-CN" altLang="en-US" sz="1600" b="1" dirty="0" smtClean="0">
                <a:ln/>
                <a:solidFill>
                  <a:schemeClr val="accent1"/>
                </a:solidFill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78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84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36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2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39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42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92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516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88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47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13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73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84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516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ED4-74BF-4024-BBDB-BF98C246BFB1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2389-961E-4AC6-A744-C5A970433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11" y="5500702"/>
            <a:ext cx="10971519" cy="857256"/>
          </a:xfrm>
        </p:spPr>
        <p:txBody>
          <a:bodyPr anchor="ctr"/>
          <a:lstStyle>
            <a:lvl1pPr algn="ctr">
              <a:spcAft>
                <a:spcPts val="0"/>
              </a:spcAft>
              <a:defRPr sz="3200" b="1">
                <a:ln w="6350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57166"/>
            <a:ext cx="6815667" cy="50720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714488"/>
            <a:ext cx="4011084" cy="3714776"/>
          </a:xfrm>
        </p:spPr>
        <p:txBody>
          <a:bodyPr anchor="t"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914400" indent="0">
              <a:spcAft>
                <a:spcPts val="600"/>
              </a:spcAft>
              <a:buNone/>
              <a:defRPr sz="1000"/>
            </a:lvl3pPr>
            <a:lvl4pPr marL="1371600" indent="0">
              <a:spcAft>
                <a:spcPts val="600"/>
              </a:spcAft>
              <a:buNone/>
              <a:defRPr sz="900"/>
            </a:lvl4pPr>
            <a:lvl5pPr marL="1828800" indent="0">
              <a:spcAft>
                <a:spcPts val="60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84" y="428604"/>
            <a:ext cx="8229632" cy="566738"/>
          </a:xfrm>
        </p:spPr>
        <p:txBody>
          <a:bodyPr anchor="ctr"/>
          <a:lstStyle>
            <a:lvl1pPr algn="ctr">
              <a:defRPr sz="2800" b="1">
                <a:ln w="9525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8000" y="1151862"/>
            <a:ext cx="10896000" cy="4420278"/>
          </a:xfrm>
          <a:prstGeom prst="ellipse">
            <a:avLst/>
          </a:prstGeom>
          <a:ln w="25400" cap="flat" cmpd="sng" algn="ctr">
            <a:solidFill>
              <a:schemeClr val="accent5">
                <a:shade val="75000"/>
              </a:schemeClr>
            </a:solidFill>
            <a:prstDash val="solid"/>
          </a:ln>
          <a:effectLst>
            <a:glow rad="152400">
              <a:schemeClr val="accent5">
                <a:alpha val="75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695972"/>
            <a:ext cx="7315200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5775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761963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9050">
            <a:solidFill>
              <a:schemeClr val="tx2">
                <a:tint val="5000"/>
              </a:schemeClr>
            </a:solidFill>
            <a:prstDash val="solid"/>
          </a:ln>
          <a:solidFill>
            <a:schemeClr val="accent3"/>
          </a:solidFill>
          <a:effectLst>
            <a:outerShdw blurRad="508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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CEBE07-B406-4BC6-9DCB-C8F345B1F421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365573-6D77-4F24-B1DE-53BB01BFAEA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4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A5B63F-FA3A-4AD0-821D-0B8154D763C8}" type="datetimeFigureOut">
              <a:rPr lang="ru-RU" smtClean="0">
                <a:solidFill>
                  <a:prstClr val="black"/>
                </a:solidFill>
              </a:rPr>
              <a:pPr/>
              <a:t>16.01.2025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4DF6F3-9C79-46E4-B4AF-E63E83D20BE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pravmir.ru/wp-content/uploads/2018/10/header_essay-arnold-self-harm-okhr_ibs_0007.jpg" TargetMode="Externa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g-2005-03.photosight.ru/09/787327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788" y="4309242"/>
            <a:ext cx="11084767" cy="1219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Аутоагрессия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подростковом возрасте</a:t>
            </a:r>
          </a:p>
          <a:p>
            <a:pPr algn="ctr"/>
            <a:endParaRPr lang="ru-RU" b="1" dirty="0"/>
          </a:p>
        </p:txBody>
      </p:sp>
      <p:pic>
        <p:nvPicPr>
          <p:cNvPr id="4" name="Рисунок 3" descr="http://pda.fedpress.ru/sites/fedpress/files/balyuk/news/0925d45c08ef60ac28f4f83abb4908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13" y="232807"/>
            <a:ext cx="45529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2808"/>
            <a:ext cx="6096000" cy="365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4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870" y="312576"/>
            <a:ext cx="11439330" cy="9563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идентификация: Образ социального «Я»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6612" y="1418253"/>
            <a:ext cx="7613780" cy="516915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2200" dirty="0"/>
              <a:t>Подростка невозможно удержать в рамках узкого </a:t>
            </a:r>
            <a:r>
              <a:rPr lang="ru-RU" sz="2200" b="1" dirty="0"/>
              <a:t>семейного коллектива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Коллектив подростков  </a:t>
            </a:r>
            <a:r>
              <a:rPr lang="ru-RU" sz="2200" dirty="0"/>
              <a:t>предъявляет ребенку высокие требования, и завоевать авторитет и уважение товарищей он </a:t>
            </a:r>
            <a:r>
              <a:rPr lang="ru-RU" sz="2200" dirty="0" smtClean="0"/>
              <a:t>сумеет, </a:t>
            </a:r>
            <a:r>
              <a:rPr lang="ru-RU" sz="2200" dirty="0"/>
              <a:t>если будет отвечать этим требованиям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В современном постиндустриальном обществе особенностью развития </a:t>
            </a:r>
            <a:r>
              <a:rPr lang="ru-RU" sz="2200" b="1" dirty="0"/>
              <a:t>подростковой субкультуры</a:t>
            </a:r>
            <a:r>
              <a:rPr lang="ru-RU" sz="2200" dirty="0"/>
              <a:t> являются взаимодействия, которые формируются под влиянием информатизации культуры: сетевые клише, опосредованное компьютерное общение, интернет-отношения. </a:t>
            </a:r>
            <a:endParaRPr lang="ru-RU" sz="2200" dirty="0" smtClean="0"/>
          </a:p>
          <a:p>
            <a:r>
              <a:rPr lang="ru-RU" sz="2200" dirty="0"/>
              <a:t>Неокрепшее, диффузное </a:t>
            </a:r>
            <a:r>
              <a:rPr lang="ru-RU" sz="2200" b="1" dirty="0"/>
              <a:t>«Я»</a:t>
            </a:r>
            <a:r>
              <a:rPr lang="ru-RU" sz="2200" dirty="0"/>
              <a:t> нуждается в сильном </a:t>
            </a:r>
            <a:r>
              <a:rPr lang="ru-RU" sz="2200" b="1" dirty="0"/>
              <a:t>«Мы», </a:t>
            </a:r>
            <a:r>
              <a:rPr lang="ru-RU" sz="2200" dirty="0"/>
              <a:t>которое, в свою очередь, утверждается в противоположность каким-то </a:t>
            </a:r>
            <a:r>
              <a:rPr lang="ru-RU" sz="2200" b="1" dirty="0"/>
              <a:t>«Они».</a:t>
            </a:r>
          </a:p>
        </p:txBody>
      </p:sp>
      <p:pic>
        <p:nvPicPr>
          <p:cNvPr id="5" name="Объект 4" descr="http://pics.ru/wp-content/uploads/2016/10/fbdes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92" y="2862066"/>
            <a:ext cx="4086808" cy="2363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1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08" y="194881"/>
            <a:ext cx="11420670" cy="713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Селф-харм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как вид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аутоагрессивного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поведения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4444" y="999208"/>
            <a:ext cx="6851618" cy="577204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Самоповреждением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принято называть причинение человеком себе физического вреда, обычно как способ справиться с трудными или тревожными мыслями и чувствами, болезненными воспоминаниями, ситуациями, которые трудно пережить, и невозможностью контролировать свою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жизнь.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самоповреждение без суицидального намерения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(англ.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non-suicidal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self-injury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). По-английски его еще называют </a:t>
            </a:r>
            <a:r>
              <a:rPr lang="ru-RU" sz="2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self-harm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— термин перекочевал в культуру подростков, которые используют англицизм — «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селф-харм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Самоповреждение, которое возникает по причине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аутоагрессии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медицинской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практике называют </a:t>
            </a:r>
            <a:r>
              <a:rPr lang="ru-RU" sz="2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патомимия</a:t>
            </a:r>
            <a:r>
              <a:rPr lang="ru-RU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Дословно описываемый термин означает «изображение страданий и боли».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096062" y="2211804"/>
            <a:ext cx="4895850" cy="24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9918" y="163285"/>
            <a:ext cx="11588621" cy="93772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Причины самоповреждения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7485" y="1997042"/>
            <a:ext cx="3503691" cy="358894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77277" y="1186003"/>
            <a:ext cx="6891262" cy="54760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/>
              <a:t>• внутрисемейные проблемы (</a:t>
            </a:r>
            <a:r>
              <a:rPr lang="ru-RU" sz="2200" dirty="0" smtClean="0"/>
              <a:t>развод родителей, </a:t>
            </a:r>
            <a:r>
              <a:rPr lang="ru-RU" sz="2200" dirty="0"/>
              <a:t>жестокое обращение, пренебрежение, излишняя строгость родителей, частые </a:t>
            </a:r>
            <a:r>
              <a:rPr lang="ru-RU" sz="2200" dirty="0" smtClean="0"/>
              <a:t>ссоры с родителями и </a:t>
            </a:r>
            <a:r>
              <a:rPr lang="ru-RU" sz="2200" dirty="0"/>
              <a:t>т. д.);</a:t>
            </a:r>
          </a:p>
          <a:p>
            <a:pPr marL="0" indent="0" algn="just">
              <a:buNone/>
            </a:pPr>
            <a:r>
              <a:rPr lang="ru-RU" sz="2200" dirty="0"/>
              <a:t>• пережитое сексуальное насилие;</a:t>
            </a:r>
          </a:p>
          <a:p>
            <a:pPr marL="0" indent="0" algn="just">
              <a:buNone/>
            </a:pPr>
            <a:r>
              <a:rPr lang="ru-RU" sz="2200" dirty="0"/>
              <a:t>• ощущение собственного бессилия, сильнейшей обиды (под влиянием проблем, которые нельзя решить прямо сейчас и которые не зависят от тебя. В таких случаях человек ощущает иллюзию утраченного контроля над ситуацией и ложно считает самоповреждение решением</a:t>
            </a:r>
            <a:r>
              <a:rPr lang="ru-RU" sz="2200" dirty="0" smtClean="0"/>
              <a:t>).</a:t>
            </a:r>
          </a:p>
          <a:p>
            <a:pPr marL="0" indent="0" algn="just">
              <a:buNone/>
            </a:pPr>
            <a:r>
              <a:rPr lang="ru-RU" sz="2200" b="1" dirty="0" smtClean="0"/>
              <a:t>Подростки</a:t>
            </a:r>
            <a:r>
              <a:rPr lang="ru-RU" sz="2200" dirty="0"/>
              <a:t>: Низкая </a:t>
            </a:r>
            <a:r>
              <a:rPr lang="ru-RU" sz="2200" dirty="0" err="1"/>
              <a:t>самоценность</a:t>
            </a:r>
            <a:r>
              <a:rPr lang="ru-RU" sz="2200" dirty="0"/>
              <a:t>. Высокая планка, излишний </a:t>
            </a:r>
            <a:r>
              <a:rPr lang="ru-RU" sz="2200" dirty="0" err="1"/>
              <a:t>перфекционизм</a:t>
            </a:r>
            <a:r>
              <a:rPr lang="ru-RU" sz="2200" dirty="0"/>
              <a:t>. Эмоциональная уязвимость. </a:t>
            </a:r>
          </a:p>
          <a:p>
            <a:pPr marL="0" indent="0" algn="ctr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761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02" y="237930"/>
            <a:ext cx="11607282" cy="99371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Типы повреждений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6612" y="1231641"/>
            <a:ext cx="7590972" cy="5486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200" b="1" dirty="0" smtClean="0"/>
              <a:t>Умеренное </a:t>
            </a:r>
            <a:r>
              <a:rPr lang="ru-RU" sz="2200" b="1" dirty="0"/>
              <a:t>самоповреждение</a:t>
            </a:r>
            <a:r>
              <a:rPr lang="ru-RU" sz="2200" dirty="0"/>
              <a:t> – неглубокая рана, порез, расчес кожных покровов, которые чаще всего встречаются у подростков;</a:t>
            </a:r>
          </a:p>
          <a:p>
            <a:r>
              <a:rPr lang="ru-RU" sz="2200" b="1" dirty="0" smtClean="0"/>
              <a:t>Стереотипное </a:t>
            </a:r>
            <a:r>
              <a:rPr lang="ru-RU" sz="2200" b="1" dirty="0"/>
              <a:t>самоповреждение</a:t>
            </a:r>
            <a:r>
              <a:rPr lang="ru-RU" sz="2200" dirty="0"/>
              <a:t> – это монотонные движения, которые приводят к появлению ран на теле, встречается чаще всего у пациентов с задержкой умственного и физического развития, аутизмом, синдромом </a:t>
            </a:r>
            <a:r>
              <a:rPr lang="ru-RU" sz="2200" dirty="0" err="1"/>
              <a:t>Туретта</a:t>
            </a:r>
            <a:r>
              <a:rPr lang="ru-RU" sz="2200" dirty="0"/>
              <a:t>;</a:t>
            </a:r>
          </a:p>
          <a:p>
            <a:r>
              <a:rPr lang="ru-RU" sz="2200" b="1" dirty="0" smtClean="0"/>
              <a:t>Серьезное </a:t>
            </a:r>
            <a:r>
              <a:rPr lang="ru-RU" sz="2200" b="1" dirty="0"/>
              <a:t>членовредительство</a:t>
            </a:r>
            <a:r>
              <a:rPr lang="ru-RU" sz="2200" dirty="0"/>
              <a:t> – преднамеренное удаление органов или частей тела, характерно для пациентов, страдающих шизофренией, биполярным аффективным расстройством, алкоголизмом, наркоманией, </a:t>
            </a:r>
            <a:r>
              <a:rPr lang="ru-RU" sz="2200" dirty="0" err="1"/>
              <a:t>транссексуализмом</a:t>
            </a:r>
            <a:r>
              <a:rPr lang="ru-RU" sz="2200" dirty="0"/>
              <a:t>.</a:t>
            </a:r>
          </a:p>
        </p:txBody>
      </p:sp>
      <p:pic>
        <p:nvPicPr>
          <p:cNvPr id="6" name="Объект 5" descr="Самоповреждение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84" y="2225352"/>
            <a:ext cx="4322970" cy="3059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4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32" y="176220"/>
            <a:ext cx="11439329" cy="95638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Перечень </a:t>
            </a:r>
            <a:r>
              <a:rPr lang="ru-RU" b="1" dirty="0">
                <a:solidFill>
                  <a:schemeClr val="tx1"/>
                </a:solidFill>
              </a:rPr>
              <a:t>поведенческих </a:t>
            </a:r>
            <a:r>
              <a:rPr lang="ru-RU" b="1" dirty="0" smtClean="0">
                <a:solidFill>
                  <a:schemeClr val="tx1"/>
                </a:solidFill>
              </a:rPr>
              <a:t>реакций </a:t>
            </a:r>
            <a:r>
              <a:rPr lang="ru-RU" sz="2000" b="1" dirty="0" smtClean="0">
                <a:solidFill>
                  <a:schemeClr val="tx1"/>
                </a:solidFill>
              </a:rPr>
              <a:t>(А.А. Зайченко)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3496" y="1132607"/>
            <a:ext cx="8072613" cy="556677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endParaRPr lang="ru-RU" sz="2200" dirty="0" smtClean="0"/>
          </a:p>
          <a:p>
            <a:r>
              <a:rPr lang="ru-RU" sz="2200" dirty="0" smtClean="0"/>
              <a:t>татуировки, пирсинг;</a:t>
            </a:r>
            <a:endParaRPr lang="ru-RU" sz="2200" dirty="0"/>
          </a:p>
          <a:p>
            <a:r>
              <a:rPr lang="ru-RU" sz="2200" dirty="0" smtClean="0"/>
              <a:t>ряд </a:t>
            </a:r>
            <a:r>
              <a:rPr lang="ru-RU" sz="2200" dirty="0"/>
              <a:t>навязчивых действий (щипание кожи, вывихи суставов пальцев, разрушение ногтей и околоногтевых валиков, </a:t>
            </a:r>
            <a:r>
              <a:rPr lang="ru-RU" sz="2200" dirty="0" err="1"/>
              <a:t>обкусывание</a:t>
            </a:r>
            <a:r>
              <a:rPr lang="ru-RU" sz="2200" dirty="0"/>
              <a:t> ногтей и околоногтевых валиков, губ, </a:t>
            </a:r>
            <a:r>
              <a:rPr lang="ru-RU" sz="2200" dirty="0" err="1"/>
              <a:t>кусание</a:t>
            </a:r>
            <a:r>
              <a:rPr lang="ru-RU" sz="2200" dirty="0"/>
              <a:t> рук и других частей тела, царапанье кожи);</a:t>
            </a:r>
          </a:p>
          <a:p>
            <a:r>
              <a:rPr lang="ru-RU" sz="2200" dirty="0" err="1" smtClean="0"/>
              <a:t>самопорезы</a:t>
            </a:r>
            <a:r>
              <a:rPr lang="ru-RU" sz="2200" dirty="0"/>
              <a:t>;</a:t>
            </a:r>
          </a:p>
          <a:p>
            <a:r>
              <a:rPr lang="ru-RU" sz="2200" dirty="0" smtClean="0"/>
              <a:t>перфорация </a:t>
            </a:r>
            <a:r>
              <a:rPr lang="ru-RU" sz="2200" dirty="0"/>
              <a:t>частей тела с помещением в отверстие инородных предметов;</a:t>
            </a:r>
          </a:p>
          <a:p>
            <a:r>
              <a:rPr lang="ru-RU" sz="2200" dirty="0" smtClean="0"/>
              <a:t>удары </a:t>
            </a:r>
            <a:r>
              <a:rPr lang="ru-RU" sz="2200" dirty="0"/>
              <a:t>кулаком и головой о предметы, а также </a:t>
            </a:r>
            <a:r>
              <a:rPr lang="ru-RU" sz="2200" dirty="0" err="1"/>
              <a:t>самоизбиение</a:t>
            </a:r>
            <a:r>
              <a:rPr lang="ru-RU" sz="2200" dirty="0"/>
              <a:t>;</a:t>
            </a:r>
          </a:p>
          <a:p>
            <a:r>
              <a:rPr lang="ru-RU" sz="2200" dirty="0" smtClean="0"/>
              <a:t>уколы </a:t>
            </a:r>
            <a:r>
              <a:rPr lang="ru-RU" sz="2200" dirty="0"/>
              <a:t>(булавками, гвоздями, проволокой др.);</a:t>
            </a:r>
          </a:p>
          <a:p>
            <a:r>
              <a:rPr lang="ru-RU" sz="2200" dirty="0" err="1" smtClean="0"/>
              <a:t>самоожоги</a:t>
            </a:r>
            <a:r>
              <a:rPr lang="ru-RU" sz="2200" dirty="0"/>
              <a:t>;</a:t>
            </a:r>
          </a:p>
          <a:p>
            <a:r>
              <a:rPr lang="ru-RU" sz="2200" dirty="0" smtClean="0"/>
              <a:t>неполное </a:t>
            </a:r>
            <a:r>
              <a:rPr lang="ru-RU" sz="2200" dirty="0" err="1"/>
              <a:t>самоудушение</a:t>
            </a:r>
            <a:r>
              <a:rPr lang="ru-RU" sz="2200" dirty="0"/>
              <a:t>;</a:t>
            </a:r>
          </a:p>
          <a:p>
            <a:r>
              <a:rPr lang="ru-RU" sz="2200" dirty="0" smtClean="0"/>
              <a:t>злоупотребление </a:t>
            </a:r>
            <a:r>
              <a:rPr lang="ru-RU" sz="2200" dirty="0"/>
              <a:t>алкоголем, лекарственными средствами и наркотиками (с отравлением и передозировкой без суицидального намерения);</a:t>
            </a:r>
          </a:p>
          <a:p>
            <a:r>
              <a:rPr lang="ru-RU" sz="2200" dirty="0" smtClean="0"/>
              <a:t>глотание </a:t>
            </a:r>
            <a:r>
              <a:rPr lang="ru-RU" sz="2200" dirty="0"/>
              <a:t>коррозийных химикалий, батареек, </a:t>
            </a:r>
            <a:r>
              <a:rPr lang="ru-RU" sz="2200" dirty="0" smtClean="0"/>
              <a:t>булавок.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326110" y="2006097"/>
            <a:ext cx="372134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6612" y="293914"/>
            <a:ext cx="11812555" cy="108701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Невротическая </a:t>
            </a:r>
            <a:r>
              <a:rPr lang="ru-RU" b="1" dirty="0">
                <a:solidFill>
                  <a:schemeClr val="tx1"/>
                </a:solidFill>
              </a:rPr>
              <a:t>экскориация </a:t>
            </a:r>
            <a:r>
              <a:rPr lang="ru-RU" b="1" dirty="0" smtClean="0">
                <a:solidFill>
                  <a:schemeClr val="tx1"/>
                </a:solidFill>
              </a:rPr>
              <a:t>кожи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6612" y="1530220"/>
            <a:ext cx="7850155" cy="51131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2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Самовызванный</a:t>
            </a:r>
            <a:r>
              <a:rPr lang="ru-RU" sz="2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дерматоз </a:t>
            </a:r>
            <a:r>
              <a:rPr lang="ru-RU" sz="2200" dirty="0"/>
              <a:t>возникает на фоне неврологического или психопатологического расстройства, когда пациент совершает расчесывания кожи, на месте которого возникает воспаление, рана, келоидный рубец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Невротическая </a:t>
            </a:r>
            <a:r>
              <a:rPr lang="ru-RU" sz="2200" dirty="0"/>
              <a:t>экскориация может быть </a:t>
            </a:r>
            <a:r>
              <a:rPr lang="ru-RU" sz="2200" dirty="0" smtClean="0"/>
              <a:t>связана </a:t>
            </a:r>
            <a:r>
              <a:rPr lang="ru-RU" sz="2200" dirty="0"/>
              <a:t>с бредовым самовнушением, когда пациент уверен, что его кожа поражена паразитами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dirty="0" smtClean="0"/>
              <a:t>Подвидом </a:t>
            </a:r>
            <a:r>
              <a:rPr lang="ru-RU" sz="2200" dirty="0"/>
              <a:t>самоповреждения является </a:t>
            </a:r>
            <a:r>
              <a:rPr lang="ru-RU" sz="2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дерматомания</a:t>
            </a:r>
            <a:r>
              <a:rPr lang="ru-RU" sz="2200" dirty="0" smtClean="0"/>
              <a:t>, </a:t>
            </a:r>
            <a:r>
              <a:rPr lang="ru-RU" sz="2200" dirty="0" err="1"/>
              <a:t>проявляющаюся</a:t>
            </a:r>
            <a:r>
              <a:rPr lang="ru-RU" sz="2200" dirty="0"/>
              <a:t> в нескольких типах:</a:t>
            </a:r>
          </a:p>
          <a:p>
            <a:r>
              <a:rPr lang="ru-RU" sz="2200" dirty="0" err="1" smtClean="0"/>
              <a:t>онихофагия</a:t>
            </a:r>
            <a:r>
              <a:rPr lang="ru-RU" sz="2200" dirty="0" smtClean="0"/>
              <a:t> </a:t>
            </a:r>
            <a:r>
              <a:rPr lang="ru-RU" sz="2200" dirty="0"/>
              <a:t>– откусывание ногтей и кутикулы;</a:t>
            </a:r>
          </a:p>
          <a:p>
            <a:r>
              <a:rPr lang="ru-RU" sz="2200" dirty="0" err="1" smtClean="0"/>
              <a:t>трихотилломания</a:t>
            </a:r>
            <a:r>
              <a:rPr lang="ru-RU" sz="2200" dirty="0" smtClean="0"/>
              <a:t> </a:t>
            </a:r>
            <a:r>
              <a:rPr lang="ru-RU" sz="2200" dirty="0"/>
              <a:t>– преднамеренное выдергивание волос;</a:t>
            </a:r>
          </a:p>
          <a:p>
            <a:r>
              <a:rPr lang="ru-RU" sz="2200" dirty="0" err="1" smtClean="0"/>
              <a:t>хейломания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dirty="0" err="1"/>
              <a:t>кусание</a:t>
            </a:r>
            <a:r>
              <a:rPr lang="ru-RU" sz="2200" dirty="0"/>
              <a:t> языка и губ</a:t>
            </a:r>
            <a:r>
              <a:rPr lang="ru-RU" sz="2200" dirty="0" smtClean="0"/>
              <a:t>.</a:t>
            </a:r>
            <a:r>
              <a:rPr lang="ru-RU" sz="2200" b="1" dirty="0" smtClean="0"/>
              <a:t> </a:t>
            </a:r>
            <a:endParaRPr lang="ru-RU" sz="2200" dirty="0"/>
          </a:p>
        </p:txBody>
      </p:sp>
      <p:pic>
        <p:nvPicPr>
          <p:cNvPr id="8" name="Рисунок 7" descr="Кусание языка и гу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67" y="2534782"/>
            <a:ext cx="396240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8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72" y="60649"/>
            <a:ext cx="11663265" cy="119898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селф-харма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3935" y="1412342"/>
            <a:ext cx="8892904" cy="52870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600" b="1" dirty="0"/>
              <a:t>Первая функция </a:t>
            </a:r>
            <a:r>
              <a:rPr lang="ru-RU" sz="2600" b="1" dirty="0" err="1"/>
              <a:t>селф-харма</a:t>
            </a:r>
            <a:r>
              <a:rPr lang="ru-RU" sz="2600" b="1" dirty="0"/>
              <a:t> - это </a:t>
            </a:r>
            <a:r>
              <a:rPr lang="ru-RU" sz="2600" b="1" dirty="0" err="1"/>
              <a:t>саморегуляция</a:t>
            </a:r>
            <a:r>
              <a:rPr lang="ru-RU" sz="2600" b="1" dirty="0"/>
              <a:t>. </a:t>
            </a:r>
            <a:r>
              <a:rPr lang="ru-RU" sz="2600" dirty="0"/>
              <a:t>Действует механизм отвлечения. </a:t>
            </a:r>
            <a:endParaRPr lang="ru-RU" sz="2600" dirty="0" smtClean="0"/>
          </a:p>
          <a:p>
            <a:r>
              <a:rPr lang="ru-RU" sz="2600" dirty="0"/>
              <a:t>К этому же механизму примыкает – </a:t>
            </a:r>
            <a:r>
              <a:rPr lang="ru-RU" sz="2600" b="1" dirty="0"/>
              <a:t>самонаказание</a:t>
            </a:r>
            <a:r>
              <a:rPr lang="ru-RU" sz="2600" dirty="0"/>
              <a:t> и </a:t>
            </a:r>
            <a:r>
              <a:rPr lang="ru-RU" sz="2600" b="1" dirty="0" err="1"/>
              <a:t>самомотивация</a:t>
            </a:r>
            <a:r>
              <a:rPr lang="ru-RU" sz="2600" dirty="0"/>
              <a:t>. Это особенно свойственно подросткам, воспитанным в жестких семьях с довольно жестокими родителями.</a:t>
            </a:r>
            <a:endParaRPr lang="ru-RU" sz="2600" dirty="0" smtClean="0"/>
          </a:p>
          <a:p>
            <a:r>
              <a:rPr lang="ru-RU" sz="2600" b="1" dirty="0"/>
              <a:t>Вторая функция </a:t>
            </a:r>
            <a:r>
              <a:rPr lang="ru-RU" sz="2600" b="1" dirty="0" err="1"/>
              <a:t>селф-харма</a:t>
            </a:r>
            <a:r>
              <a:rPr lang="ru-RU" sz="2600" b="1" dirty="0"/>
              <a:t> – коммуникативная. </a:t>
            </a:r>
            <a:r>
              <a:rPr lang="ru-RU" sz="2600" dirty="0" smtClean="0"/>
              <a:t>Как просьба </a:t>
            </a:r>
            <a:r>
              <a:rPr lang="ru-RU" sz="2600" dirty="0"/>
              <a:t>о помощи или </a:t>
            </a:r>
            <a:r>
              <a:rPr lang="ru-RU" sz="2600" dirty="0" smtClean="0"/>
              <a:t>поддержке в семье, в подростковом сообществе.</a:t>
            </a:r>
          </a:p>
          <a:p>
            <a:r>
              <a:rPr lang="ru-RU" sz="2600" dirty="0" smtClean="0"/>
              <a:t>Подростки склонны </a:t>
            </a:r>
            <a:r>
              <a:rPr lang="ru-RU" sz="2600" dirty="0"/>
              <a:t>эмоционально </a:t>
            </a:r>
            <a:r>
              <a:rPr lang="ru-RU" sz="2600" dirty="0" err="1"/>
              <a:t>дисрегулироваться</a:t>
            </a:r>
            <a:r>
              <a:rPr lang="ru-RU" sz="2600" dirty="0"/>
              <a:t> — </a:t>
            </a:r>
            <a:r>
              <a:rPr lang="ru-RU" sz="2600" dirty="0" smtClean="0"/>
              <a:t>это связано с возрастными изменениями.</a:t>
            </a:r>
            <a:endParaRPr lang="ru-RU" sz="2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116839" y="1874067"/>
            <a:ext cx="2912197" cy="41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0" y="205967"/>
            <a:ext cx="10018713" cy="85328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селф-харма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4522" y="1209391"/>
            <a:ext cx="6788699" cy="52819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200" dirty="0"/>
              <a:t>По </a:t>
            </a:r>
            <a:r>
              <a:rPr lang="ru-RU" sz="2200" b="1" dirty="0"/>
              <a:t>серотониновой теории</a:t>
            </a:r>
            <a:r>
              <a:rPr lang="ru-RU" sz="2200" dirty="0"/>
              <a:t>, в организме человека вырабатывается недостаточное количество гормона серотонина. Именно по этой причине, пациент будет гораздо хуже переносить стрессы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 Согласно </a:t>
            </a:r>
            <a:r>
              <a:rPr lang="ru-RU" sz="2200" b="1" dirty="0"/>
              <a:t>опиатной теории</a:t>
            </a:r>
            <a:r>
              <a:rPr lang="ru-RU" sz="2200" dirty="0"/>
              <a:t>, тяга к </a:t>
            </a:r>
            <a:r>
              <a:rPr lang="ru-RU" sz="2200" dirty="0" err="1"/>
              <a:t>селф-харму</a:t>
            </a:r>
            <a:r>
              <a:rPr lang="ru-RU" sz="2200" dirty="0"/>
              <a:t> возникает с целью испытания эйфории. Когда человек себя повреждает, в головном мозге выделяются так называемые эндогенные </a:t>
            </a:r>
            <a:r>
              <a:rPr lang="ru-RU" sz="2200" dirty="0" err="1"/>
              <a:t>опиоиды</a:t>
            </a:r>
            <a:r>
              <a:rPr lang="ru-RU" sz="2200" dirty="0"/>
              <a:t> — </a:t>
            </a:r>
            <a:r>
              <a:rPr lang="ru-RU" sz="2200" dirty="0" err="1" smtClean="0"/>
              <a:t>эндорфины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Как утверждает </a:t>
            </a:r>
            <a:r>
              <a:rPr lang="ru-RU" sz="2200" b="1" dirty="0" err="1"/>
              <a:t>кортизоловая</a:t>
            </a:r>
            <a:r>
              <a:rPr lang="ru-RU" sz="2200" b="1" dirty="0"/>
              <a:t> теория</a:t>
            </a:r>
            <a:r>
              <a:rPr lang="ru-RU" sz="2200" dirty="0"/>
              <a:t>, самоповреждение активизирует выработку гормона кортизола, который помогает справиться со стрессом. 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7" name="Объект 6" descr="Патомимия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22" y="2038244"/>
            <a:ext cx="4895850" cy="3059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257" y="163287"/>
            <a:ext cx="11737909" cy="10870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Лечение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самоповреждающих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форм поведения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1257" y="1399592"/>
            <a:ext cx="7986449" cy="520648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Анализ </a:t>
            </a:r>
            <a:r>
              <a:rPr lang="ru-RU" sz="2400" dirty="0"/>
              <a:t>существующих </a:t>
            </a:r>
            <a:r>
              <a:rPr lang="ru-RU" sz="2400" dirty="0" err="1"/>
              <a:t>копинг</a:t>
            </a:r>
            <a:r>
              <a:rPr lang="ru-RU" sz="2400" dirty="0"/>
              <a:t>-стратегий, поиск и закрепление адаптивных </a:t>
            </a:r>
            <a:r>
              <a:rPr lang="ru-RU" sz="2400" dirty="0" err="1" smtClean="0"/>
              <a:t>копинг</a:t>
            </a:r>
            <a:r>
              <a:rPr lang="ru-RU" sz="2400" dirty="0" smtClean="0"/>
              <a:t>-механизмов.</a:t>
            </a:r>
          </a:p>
          <a:p>
            <a:r>
              <a:rPr lang="ru-RU" sz="2400" dirty="0" smtClean="0"/>
              <a:t>Проработка </a:t>
            </a:r>
            <a:r>
              <a:rPr lang="ru-RU" sz="2400" dirty="0"/>
              <a:t>и устранение коммуникативных </a:t>
            </a:r>
            <a:r>
              <a:rPr lang="ru-RU" sz="2400" dirty="0" smtClean="0"/>
              <a:t>сложностей.</a:t>
            </a:r>
          </a:p>
          <a:p>
            <a:r>
              <a:rPr lang="ru-RU" sz="2400" dirty="0" smtClean="0"/>
              <a:t>Работа </a:t>
            </a:r>
            <a:r>
              <a:rPr lang="ru-RU" sz="2400" dirty="0"/>
              <a:t>с регуляцией эмоционального состояния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Применение </a:t>
            </a:r>
            <a:r>
              <a:rPr lang="ru-RU" sz="2400" dirty="0" err="1"/>
              <a:t>психофармакотерапии</a:t>
            </a:r>
            <a:r>
              <a:rPr lang="ru-RU" sz="2400" dirty="0"/>
              <a:t> может помочь уменьшить высокое эмоциональное напряжение, резкие перепады настроения и различные сопутствующие патологии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Большое значение в рамках лечения имеет психолого-педагогические беседы с семьей. </a:t>
            </a:r>
          </a:p>
        </p:txBody>
      </p:sp>
      <p:pic>
        <p:nvPicPr>
          <p:cNvPr id="6" name="Объект 5" descr="https://www.pravmir.ru/wp-content/uploads/2018/10/header_essay-arnold-self-harm-okhr_ibs_0007-600x376.jpg">
            <a:hlinkClick r:id="rId2" tooltip="&quot;&quot;"/>
          </p:cNvPr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41" y="2242026"/>
            <a:ext cx="3661671" cy="3099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5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45" y="209207"/>
            <a:ext cx="11607965" cy="9291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Самоубийство, как крайняя форма </a:t>
            </a:r>
            <a:r>
              <a:rPr lang="ru-RU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аутоагрессивного</a:t>
            </a: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поведения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" y="1306286"/>
            <a:ext cx="7824790" cy="5277394"/>
          </a:xfrm>
        </p:spPr>
        <p:txBody>
          <a:bodyPr>
            <a:normAutofit lnSpcReduction="10000"/>
          </a:bodyPr>
          <a:lstStyle/>
          <a:p>
            <a:pPr marL="271463" indent="-271463">
              <a:spcBef>
                <a:spcPts val="1200"/>
              </a:spcBef>
            </a:pP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Самоубийство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― уникальная проблема человечества, появившаяся вместе с </a:t>
            </a:r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ним.</a:t>
            </a:r>
          </a:p>
          <a:p>
            <a:pPr marL="271463" indent="-271463">
              <a:spcBef>
                <a:spcPts val="1200"/>
              </a:spcBef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Суицид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(лат.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sui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caedare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убивать себя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 -одна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крайних форм отклоняющегося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поведения,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осознанные преднамеренные действия, направленные на добровольное лишение себя жизни и приведшие к смерти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>
              <a:spcBef>
                <a:spcPts val="1200"/>
              </a:spcBef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Эпидемия самоубийств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является показателем того, что перед обществом поставлены крайне трудные задачи, задачи общественного переустройства.</a:t>
            </a:r>
          </a:p>
        </p:txBody>
      </p:sp>
      <p:pic>
        <p:nvPicPr>
          <p:cNvPr id="5" name="i-main-pic" descr="Картинка 167 из 384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810" y="223741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4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08" y="312576"/>
            <a:ext cx="11420670" cy="713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Понятие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аутоагрессии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9208" y="1194318"/>
            <a:ext cx="5950159" cy="54863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2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Аутоагрессивное</a:t>
            </a:r>
            <a:r>
              <a:rPr lang="ru-RU" sz="2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саморазрушающее</a:t>
            </a:r>
            <a:r>
              <a:rPr lang="ru-RU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поведение</a:t>
            </a:r>
            <a:r>
              <a:rPr lang="ru-RU" sz="2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– это попытка ситуативного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совладания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подростка со стрессом в условиях отсутствия конструктивных способов преодоления жизненных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трудностей.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Широкое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в подростковой среде наркотической, алкогольной,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кибер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зависимостей, увеличение числа подростковых суицидов могут служить доказательством того, что подростки, их родители, учебно-воспитательная система и различные социальные институты оказались неготовыми в новым реалиям современности.</a:t>
            </a:r>
          </a:p>
        </p:txBody>
      </p:sp>
      <p:pic>
        <p:nvPicPr>
          <p:cNvPr id="5" name="Объект 4" descr="https://allyslide.com/thumbs/705ff34186711d62743636ea4f9afb47/007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12" y="1194318"/>
            <a:ext cx="5262466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1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363" y="205967"/>
            <a:ext cx="10842122" cy="744648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самоубийств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7364" y="1023043"/>
            <a:ext cx="6518494" cy="5522612"/>
          </a:xfrm>
        </p:spPr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Истинный суицид </a:t>
            </a:r>
            <a:r>
              <a:rPr lang="ru-RU" dirty="0"/>
              <a:t>никогда не бывает спонтанным — </a:t>
            </a:r>
            <a:r>
              <a:rPr lang="ru-RU" dirty="0" smtClean="0"/>
              <a:t>ему всегда </a:t>
            </a:r>
            <a:r>
              <a:rPr lang="ru-RU" dirty="0"/>
              <a:t>предшествуют угнетенное настроение, депрессивное состояние, или просто мысли об уходе из жизни и безнадежность по отношению к будущему.</a:t>
            </a:r>
          </a:p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Шантажно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-демонстративный суицид </a:t>
            </a:r>
            <a:r>
              <a:rPr lang="ru-RU" dirty="0"/>
              <a:t>проявляется в оказании психологического давления на окружающих лиц, которое имеет целью изменение ситуации в благоприятную для </a:t>
            </a:r>
            <a:r>
              <a:rPr lang="ru-RU" dirty="0" err="1"/>
              <a:t>суицидента</a:t>
            </a:r>
            <a:r>
              <a:rPr lang="ru-RU" dirty="0"/>
              <a:t> </a:t>
            </a:r>
            <a:r>
              <a:rPr lang="ru-RU" dirty="0" smtClean="0"/>
              <a:t>сторону. Ведущий </a:t>
            </a:r>
            <a:r>
              <a:rPr lang="ru-RU" dirty="0"/>
              <a:t>мотив самоповреждений — манипуляция, желание достичь собственных целей, выгоды. </a:t>
            </a:r>
            <a:endParaRPr lang="ru-RU" dirty="0" smtClean="0"/>
          </a:p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Аффективный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(импульсивный) суицид </a:t>
            </a:r>
            <a:r>
              <a:rPr lang="ru-RU" dirty="0"/>
              <a:t>- обусловлен необычайно сильным аффектом, возникшим в результате внезапного острого психотравмирующего события или под влиянием аккумуляции хронических </a:t>
            </a:r>
            <a:r>
              <a:rPr lang="ru-RU" dirty="0" err="1"/>
              <a:t>психотравм</a:t>
            </a:r>
            <a:r>
              <a:rPr lang="ru-RU" dirty="0"/>
              <a:t>. </a:t>
            </a:r>
            <a:r>
              <a:rPr lang="ru-RU" dirty="0" err="1" smtClean="0"/>
              <a:t>Суициденты</a:t>
            </a:r>
            <a:r>
              <a:rPr lang="ru-RU" dirty="0" smtClean="0"/>
              <a:t> </a:t>
            </a:r>
            <a:r>
              <a:rPr lang="ru-RU" dirty="0"/>
              <a:t>не реагируют на обращения окружающих, никакие аргументы в расчет не принимаются. Охваченность суицидальным побуждением обусловливает отсутствие страха смерти и боли.</a:t>
            </a:r>
          </a:p>
          <a:p>
            <a:endParaRPr lang="ru-RU" dirty="0"/>
          </a:p>
        </p:txBody>
      </p:sp>
      <p:pic>
        <p:nvPicPr>
          <p:cNvPr id="5" name="Объект 4" descr="Картинки по запросу Осужденные мусульмане. Картинки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86" y="1258432"/>
            <a:ext cx="4251200" cy="48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2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27540" cy="112495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Эмоциональный комплекс </a:t>
            </a:r>
            <a:r>
              <a:rPr lang="ru-RU" dirty="0" err="1" smtClean="0"/>
              <a:t>суицидента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563" y="1548882"/>
            <a:ext cx="8212833" cy="5019869"/>
          </a:xfrm>
        </p:spPr>
        <p:txBody>
          <a:bodyPr>
            <a:normAutofit/>
          </a:bodyPr>
          <a:lstStyle/>
          <a:p>
            <a:r>
              <a:rPr lang="ru-RU" b="1" dirty="0" smtClean="0"/>
              <a:t>изоляция</a:t>
            </a:r>
            <a:r>
              <a:rPr lang="ru-RU" dirty="0" smtClean="0"/>
              <a:t> </a:t>
            </a:r>
            <a:r>
              <a:rPr lang="ru-RU" dirty="0"/>
              <a:t>(чувство, что тебя никто не понимает, тобой никто не интересуется);</a:t>
            </a:r>
          </a:p>
          <a:p>
            <a:r>
              <a:rPr lang="ru-RU" b="1" dirty="0" smtClean="0"/>
              <a:t>беспомощность</a:t>
            </a:r>
            <a:r>
              <a:rPr lang="ru-RU" dirty="0" smtClean="0"/>
              <a:t> </a:t>
            </a:r>
            <a:r>
              <a:rPr lang="ru-RU" dirty="0"/>
              <a:t>(ощущение, что ты не можешь контролировать жизнь, все зависит не от тебя);</a:t>
            </a:r>
          </a:p>
          <a:p>
            <a:r>
              <a:rPr lang="ru-RU" b="1" dirty="0" smtClean="0"/>
              <a:t>безнадежность</a:t>
            </a:r>
            <a:r>
              <a:rPr lang="ru-RU" dirty="0" smtClean="0"/>
              <a:t> </a:t>
            </a:r>
            <a:r>
              <a:rPr lang="ru-RU" dirty="0"/>
              <a:t>(когда будущее не предвещает ничего хорошего);</a:t>
            </a:r>
          </a:p>
          <a:p>
            <a:r>
              <a:rPr lang="ru-RU" b="1" dirty="0" smtClean="0"/>
              <a:t>чувство </a:t>
            </a:r>
            <a:r>
              <a:rPr lang="ru-RU" b="1" dirty="0"/>
              <a:t>собственной незначимости </a:t>
            </a:r>
            <a:r>
              <a:rPr lang="ru-RU" dirty="0"/>
              <a:t>(уязвленное чувство собственного достоинства, низкая самооценка, переживание некомпетентности, стыд за себя).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91331" y="1939047"/>
            <a:ext cx="3145809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990" y="283539"/>
            <a:ext cx="11416419" cy="9296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Экстремально-деструктивные </a:t>
            </a:r>
            <a:r>
              <a:rPr lang="ru-RU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хобби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0246" y="1376127"/>
            <a:ext cx="5639554" cy="511520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руферы</a:t>
            </a:r>
            <a:r>
              <a:rPr lang="ru-RU" dirty="0"/>
              <a:t> (прогулка по крыше высоких зданий без страховки</a:t>
            </a:r>
            <a:r>
              <a:rPr lang="ru-RU" dirty="0" smtClean="0"/>
              <a:t>),</a:t>
            </a:r>
          </a:p>
          <a:p>
            <a:r>
              <a:rPr lang="ru-RU" b="1" dirty="0" smtClean="0"/>
              <a:t>диггеры</a:t>
            </a:r>
            <a:r>
              <a:rPr lang="ru-RU" b="1" dirty="0"/>
              <a:t>, </a:t>
            </a:r>
            <a:r>
              <a:rPr lang="ru-RU" b="1" dirty="0" err="1"/>
              <a:t>сталкеры</a:t>
            </a:r>
            <a:r>
              <a:rPr lang="ru-RU" b="1" dirty="0"/>
              <a:t> </a:t>
            </a:r>
            <a:r>
              <a:rPr lang="ru-RU" dirty="0"/>
              <a:t>(посещение заброшенных мест, веток метро, тоннелей, домов, заводов и т.д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Планкинг</a:t>
            </a:r>
            <a:r>
              <a:rPr lang="ru-RU" dirty="0"/>
              <a:t> - создание фотографий, на которых человек лежит на животе с вытянутыми по бокам руками, напоминая планку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Зацепинг</a:t>
            </a:r>
            <a:r>
              <a:rPr lang="ru-RU" dirty="0"/>
              <a:t> - </a:t>
            </a:r>
            <a:r>
              <a:rPr lang="ru-RU" dirty="0" err="1"/>
              <a:t>тинейджеры</a:t>
            </a:r>
            <a:r>
              <a:rPr lang="ru-RU" dirty="0"/>
              <a:t> путешествуют на троллейбусах и автобусах, и даже на электричках, зацепившись за любые внешние поручни. </a:t>
            </a:r>
          </a:p>
        </p:txBody>
      </p:sp>
      <p:pic>
        <p:nvPicPr>
          <p:cNvPr id="5" name="Объект 4" descr="https://img03.rl0.ru/pgc/-x-i/582994da-fe0a-92a5-fe0a-92eba8c2ca2e.photo.0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3" y="3933730"/>
            <a:ext cx="3838669" cy="275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езд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03" y="1463078"/>
            <a:ext cx="33337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Экстремальные игры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65" y="1463077"/>
            <a:ext cx="3218036" cy="226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6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6871" y="1167897"/>
            <a:ext cx="5702929" cy="5413971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Бейсджампинг</a:t>
            </a:r>
            <a:r>
              <a:rPr lang="ru-RU" dirty="0" smtClean="0"/>
              <a:t> - прыгают </a:t>
            </a:r>
            <a:r>
              <a:rPr lang="ru-RU" dirty="0"/>
              <a:t>с парашютами с высотных объектов, оставляя себе минимум времени для безопасного приземления.</a:t>
            </a:r>
          </a:p>
          <a:p>
            <a:r>
              <a:rPr lang="ru-RU" b="1" dirty="0" err="1"/>
              <a:t>Паркур</a:t>
            </a:r>
            <a:r>
              <a:rPr lang="ru-RU" dirty="0"/>
              <a:t> – «рациональное» перемещение и преодоление попадающихся на пути препятствий (стен, лестниц и так далее). Сочетает в себе множество довольно сложных и опасных трюков: кувырки, прыжки с опорой на руки. 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Собачий кайф»</a:t>
            </a:r>
            <a:r>
              <a:rPr lang="ru-RU" dirty="0"/>
              <a:t> - намеренное перекрытие доступа кислорода к мозгу для получения «кайфа».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0368" y="265433"/>
            <a:ext cx="11280617" cy="67612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Экстремально-деструктивные </a:t>
            </a:r>
            <a:r>
              <a:rPr lang="ru-RU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хобби</a:t>
            </a:r>
          </a:p>
        </p:txBody>
      </p:sp>
      <p:pic>
        <p:nvPicPr>
          <p:cNvPr id="6" name="Объект 5" descr="https://img03.rl0.ru/pgc/-x-i/582997b5-1e0c-ca46-1e0c-ca08a98d5295.photo.0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94" y="3811509"/>
            <a:ext cx="4065006" cy="277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03.rl0.ru/pgc/-x-i/5829960b-72db-8c78-72db-8c36dba556d2.photo.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04" y="1267485"/>
            <a:ext cx="3347098" cy="244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аркур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03" y="1267485"/>
            <a:ext cx="2996698" cy="2444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3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165" y="220164"/>
            <a:ext cx="10364451" cy="63991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Игра «Беги или умри»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9711" y="1023042"/>
            <a:ext cx="6642980" cy="55316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Суть игры – </a:t>
            </a:r>
            <a:r>
              <a:rPr lang="ru-RU" dirty="0"/>
              <a:t>пробежать через дорогу перед проезжавшим транспортом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качестве подтверждении проводится фото или видео съемка. </a:t>
            </a:r>
            <a:endParaRPr lang="ru-RU" dirty="0" smtClean="0"/>
          </a:p>
          <a:p>
            <a:r>
              <a:rPr lang="ru-RU" dirty="0" smtClean="0"/>
              <a:t>результат </a:t>
            </a:r>
            <a:r>
              <a:rPr lang="ru-RU" dirty="0"/>
              <a:t>своего «подвига» подросток выкладывает в сеть в специальные группы, где его поступок оценивается единомышленниками и основателями группы</a:t>
            </a:r>
            <a:r>
              <a:rPr lang="ru-RU" dirty="0" smtClean="0"/>
              <a:t>.</a:t>
            </a:r>
          </a:p>
          <a:p>
            <a:r>
              <a:rPr lang="ru-RU" dirty="0"/>
              <a:t>Есть информация, что существует приложение, в котором рассказывается о правилах игры. После того как подросток устанавливает его на телефон, то появляется куратор, который контролирует «жертву».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932691" y="2375554"/>
            <a:ext cx="5105400" cy="26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48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246" y="156790"/>
            <a:ext cx="11624649" cy="88435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смертельная игра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Прятки на сутки или пропади на 24 часа»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0246" y="1213164"/>
            <a:ext cx="8057584" cy="5359652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Ребенок должен пропасть на 24 часа так, чтобы о его местонахождении не было известно никому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он </a:t>
            </a:r>
            <a:r>
              <a:rPr lang="ru-RU" sz="2400" dirty="0"/>
              <a:t>должен выключить мобильный телефон и не взять из дома ничего из еды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Прятаться </a:t>
            </a:r>
            <a:r>
              <a:rPr lang="ru-RU" sz="2400" dirty="0"/>
              <a:t>можно в чужих подъездах, круглосуточных супермаркетах и других местах, где появление ребенка без родителей не вызовет подозрений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в школах среди детей идет активное обсуждение, как и самой игры, так и «крутых вариантов» где спрятаться.</a:t>
            </a:r>
          </a:p>
        </p:txBody>
      </p:sp>
      <p:pic>
        <p:nvPicPr>
          <p:cNvPr id="1030" name="Picture 6" descr="Игра &quot;пропади на сутки&quot;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93" y="2423806"/>
            <a:ext cx="3793402" cy="29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19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39" y="183951"/>
            <a:ext cx="11595097" cy="86625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смертельная игра подростков</a:t>
            </a:r>
            <a:b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«Прятки на сутки или пропади на 24 часа»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9711" y="1167897"/>
            <a:ext cx="6147304" cy="541397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Дети убегают из дома не потому что преследуют какие-то цели, а из-за того, что находиться дома им невыносимо. </a:t>
            </a:r>
            <a:endParaRPr lang="ru-RU" dirty="0" smtClean="0"/>
          </a:p>
          <a:p>
            <a:r>
              <a:rPr lang="ru-RU" dirty="0"/>
              <a:t>Проверить себя на прочность. </a:t>
            </a:r>
            <a:endParaRPr lang="ru-RU" dirty="0" smtClean="0"/>
          </a:p>
          <a:p>
            <a:r>
              <a:rPr lang="ru-RU" dirty="0"/>
              <a:t>Добиться достойного места в иерархии, перейти с низшей ступеньки на высшую, и заставить других подростков считаться с тобой. </a:t>
            </a:r>
            <a:endParaRPr lang="ru-RU" dirty="0" smtClean="0"/>
          </a:p>
          <a:p>
            <a:r>
              <a:rPr lang="ru-RU" dirty="0" smtClean="0"/>
              <a:t>Это послание </a:t>
            </a:r>
            <a:r>
              <a:rPr lang="ru-RU" dirty="0"/>
              <a:t>другим подросткам «Смотрите, я достаточно безумен, я могу быть опасен, бойтесь </a:t>
            </a:r>
            <a:r>
              <a:rPr lang="ru-RU" dirty="0" smtClean="0"/>
              <a:t>меня» </a:t>
            </a:r>
            <a:r>
              <a:rPr lang="ru-RU" dirty="0"/>
              <a:t>И, наверное, этим же поступком он говорит своим друзьям и диаметрально противоположное «Я не осуждаю вас за вашу бесшабашность, я такой же, как вы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Из-за невнимания со стороны взрослых начинает </a:t>
            </a:r>
            <a:r>
              <a:rPr lang="ru-RU" dirty="0"/>
              <a:t>сомневаться, нужен ли он своим родителям?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37015" y="2953043"/>
            <a:ext cx="5610130" cy="3449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7015" y="1358020"/>
            <a:ext cx="5520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Теория К.Г. Юнга об архетипах</a:t>
            </a:r>
            <a:r>
              <a:rPr lang="ru-RU" dirty="0"/>
              <a:t>: каждый человек проходит свой жизненный путь, проживая один архетип за другим. </a:t>
            </a:r>
            <a:r>
              <a:rPr lang="ru-RU" dirty="0" smtClean="0"/>
              <a:t>Проблемы </a:t>
            </a:r>
            <a:r>
              <a:rPr lang="ru-RU" dirty="0"/>
              <a:t>во взрослой жизни связаны с тем, что человек не достаточно прожил тот или иной архетип.</a:t>
            </a:r>
          </a:p>
        </p:txBody>
      </p:sp>
    </p:spTree>
    <p:extLst>
      <p:ext uri="{BB962C8B-B14F-4D97-AF65-F5344CB8AC3E}">
        <p14:creationId xmlns:p14="http://schemas.microsoft.com/office/powerpoint/2010/main" val="176484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02" y="219270"/>
            <a:ext cx="11457992" cy="104969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335902" y="1492898"/>
            <a:ext cx="6643396" cy="5113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Многие подростки безболезненно проходят трудности взросления, но не все. Задача взрослых, окружающих ребенка в этом возрасте, вовремя понять проблему, эмоционально поддержать в процессе преодоления её и предупредить </a:t>
            </a:r>
            <a:r>
              <a:rPr lang="ru-RU" sz="28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аутоагрессивные</a:t>
            </a:r>
            <a:r>
              <a:rPr lang="ru-RU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проявления.</a:t>
            </a:r>
          </a:p>
          <a:p>
            <a:endParaRPr lang="ru-RU" sz="2800" dirty="0"/>
          </a:p>
        </p:txBody>
      </p:sp>
      <p:pic>
        <p:nvPicPr>
          <p:cNvPr id="11" name="Объект 10" descr="http://baq.kz/foto/cdcebf633d65410dc99660d91cd43eec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49" y="1595534"/>
            <a:ext cx="4646645" cy="4795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0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7241" y="335902"/>
            <a:ext cx="11681926" cy="78377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17241" y="1324946"/>
            <a:ext cx="11681925" cy="526246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Казанская </a:t>
            </a:r>
            <a:r>
              <a:rPr lang="ru-RU" dirty="0"/>
              <a:t>В.Г. Психологические особенности кризисов подростка: учебное пособие. М.: ФОРУМ; ИНФРА-М, 2017. 200 с.</a:t>
            </a:r>
          </a:p>
          <a:p>
            <a:r>
              <a:rPr lang="ru-RU" dirty="0" smtClean="0"/>
              <a:t>Короленко </a:t>
            </a:r>
            <a:r>
              <a:rPr lang="ru-RU" dirty="0"/>
              <a:t>Ц.П. и другие. Самоубийства: психология, психопатология, терапия: учебное пособие / Ц.П. Короленко, Н.В. Дмитриева, Ю.М. </a:t>
            </a:r>
            <a:r>
              <a:rPr lang="ru-RU" dirty="0" err="1"/>
              <a:t>Перевозкина</a:t>
            </a:r>
            <a:r>
              <a:rPr lang="ru-RU" dirty="0"/>
              <a:t>. – СПб: </a:t>
            </a:r>
            <a:r>
              <a:rPr lang="ru-RU" dirty="0" err="1"/>
              <a:t>СПбГИПСР</a:t>
            </a:r>
            <a:r>
              <a:rPr lang="ru-RU" dirty="0"/>
              <a:t>, 2016. 196 с.</a:t>
            </a:r>
          </a:p>
          <a:p>
            <a:r>
              <a:rPr lang="ru-RU" dirty="0" smtClean="0"/>
              <a:t>Левин </a:t>
            </a:r>
            <a:r>
              <a:rPr lang="ru-RU" dirty="0"/>
              <a:t>Д., </a:t>
            </a:r>
            <a:r>
              <a:rPr lang="ru-RU" dirty="0" err="1"/>
              <a:t>Килборн</a:t>
            </a:r>
            <a:r>
              <a:rPr lang="ru-RU" dirty="0"/>
              <a:t> Дж. Сексуальные, но еще не взрослые. Что делать родителям? М.: </a:t>
            </a:r>
            <a:r>
              <a:rPr lang="ru-RU" dirty="0" err="1"/>
              <a:t>Ломоносовъ</a:t>
            </a:r>
            <a:r>
              <a:rPr lang="ru-RU" dirty="0"/>
              <a:t>, 2010. 239 с.</a:t>
            </a:r>
          </a:p>
          <a:p>
            <a:r>
              <a:rPr lang="ru-RU" dirty="0" smtClean="0"/>
              <a:t>Прихожан </a:t>
            </a:r>
            <a:r>
              <a:rPr lang="ru-RU" dirty="0"/>
              <a:t>А.М., Толстых Н.Н. Подросток в учебнике и в жизни: кризис тринадцати лет // На пороге взросления: сб. науч. ст. – М.: МГППУ, 2011. – С. 14–22.</a:t>
            </a:r>
          </a:p>
          <a:p>
            <a:r>
              <a:rPr lang="ru-RU" dirty="0" smtClean="0"/>
              <a:t>Психологическая </a:t>
            </a:r>
            <a:r>
              <a:rPr lang="ru-RU" dirty="0"/>
              <a:t>помощь подростку в кризисных ситуациях: профилактика, технологии, консультирование, занятия, тренинги / Автор-составитель: М.Ю. Михайлина, М.А. Павлова. – Изд. 2-е. Волгоград: Учитель. 2016. 226 с.</a:t>
            </a:r>
          </a:p>
          <a:p>
            <a:r>
              <a:rPr lang="ru-RU" dirty="0" smtClean="0"/>
              <a:t>Сайко </a:t>
            </a:r>
            <a:r>
              <a:rPr lang="ru-RU" dirty="0"/>
              <a:t>Э.В., </a:t>
            </a:r>
            <a:r>
              <a:rPr lang="ru-RU" dirty="0" err="1"/>
              <a:t>Фельдштейн</a:t>
            </a:r>
            <a:r>
              <a:rPr lang="ru-RU" dirty="0"/>
              <a:t> Д.И. Подросток на дистанции взросления и в пространстве его определения // Мир психологии. – 2007. – №4. – С. 3–10.</a:t>
            </a:r>
          </a:p>
          <a:p>
            <a:r>
              <a:rPr lang="ru-RU" dirty="0" err="1" smtClean="0"/>
              <a:t>Силкина</a:t>
            </a:r>
            <a:r>
              <a:rPr lang="ru-RU" dirty="0" smtClean="0"/>
              <a:t> </a:t>
            </a:r>
            <a:r>
              <a:rPr lang="ru-RU" dirty="0"/>
              <a:t>И.А., Кирьякова А.В. Становление целостного и ценностного образа Мира подростков: интеграция и преемственность: учеб.-метод. Пособие для учителей инновационных школ. – Оренбург: ООО «</a:t>
            </a:r>
            <a:r>
              <a:rPr lang="ru-RU" dirty="0" err="1"/>
              <a:t>НикОс</a:t>
            </a:r>
            <a:r>
              <a:rPr lang="ru-RU" dirty="0"/>
              <a:t>», 2011. – 139 с.</a:t>
            </a:r>
          </a:p>
          <a:p>
            <a:r>
              <a:rPr lang="ru-RU" dirty="0" err="1" smtClean="0"/>
              <a:t>Фельдштейн</a:t>
            </a:r>
            <a:r>
              <a:rPr lang="ru-RU" dirty="0" smtClean="0"/>
              <a:t> </a:t>
            </a:r>
            <a:r>
              <a:rPr lang="ru-RU" dirty="0"/>
              <a:t>Д.И. Глубинные изменения современного детства и обусловленная ими актуализация психолого-педагогических проблем развития образования. – М.: МПСУ, 2011. – 16 с.</a:t>
            </a:r>
          </a:p>
          <a:p>
            <a:r>
              <a:rPr lang="ru-RU" dirty="0" err="1" smtClean="0"/>
              <a:t>Фетискин</a:t>
            </a:r>
            <a:r>
              <a:rPr lang="ru-RU" dirty="0" smtClean="0"/>
              <a:t> </a:t>
            </a:r>
            <a:r>
              <a:rPr lang="ru-RU" dirty="0"/>
              <a:t>Н.П. Психология воспитания </a:t>
            </a:r>
            <a:r>
              <a:rPr lang="ru-RU" dirty="0" err="1"/>
              <a:t>стрессосовладающего</a:t>
            </a:r>
            <a:r>
              <a:rPr lang="ru-RU" dirty="0"/>
              <a:t> поведения: учебное пособие. М.: ФОРУМ; ИНФРА-М, 2017. 240 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4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862" y="187860"/>
            <a:ext cx="10018713" cy="6722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84312" y="986828"/>
            <a:ext cx="7306604" cy="557693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1</a:t>
            </a:r>
            <a:r>
              <a:rPr lang="ru-RU" dirty="0" smtClean="0"/>
              <a:t>.</a:t>
            </a:r>
            <a:r>
              <a:rPr lang="ru-RU" dirty="0"/>
              <a:t>	Андроникова О.О. Основные </a:t>
            </a:r>
            <a:r>
              <a:rPr lang="ru-RU" dirty="0" smtClean="0"/>
              <a:t>характеристики </a:t>
            </a:r>
            <a:r>
              <a:rPr lang="ru-RU" dirty="0"/>
              <a:t>подростков с </a:t>
            </a:r>
            <a:r>
              <a:rPr lang="ru-RU" dirty="0" err="1" smtClean="0"/>
              <a:t>самоповреждающим</a:t>
            </a:r>
            <a:r>
              <a:rPr lang="ru-RU" dirty="0" smtClean="0"/>
              <a:t> </a:t>
            </a:r>
            <a:r>
              <a:rPr lang="ru-RU" dirty="0" err="1"/>
              <a:t>виктимным</a:t>
            </a:r>
            <a:r>
              <a:rPr lang="ru-RU" dirty="0"/>
              <a:t> поведением // </a:t>
            </a:r>
            <a:r>
              <a:rPr lang="ru-RU" dirty="0" smtClean="0"/>
              <a:t>Вестник ТГПУ</a:t>
            </a:r>
            <a:r>
              <a:rPr lang="ru-RU" dirty="0"/>
              <a:t>. 2010. В. 332. С. 149-154.</a:t>
            </a:r>
          </a:p>
          <a:p>
            <a:r>
              <a:rPr lang="ru-RU" dirty="0" smtClean="0"/>
              <a:t>2. Зайченко </a:t>
            </a:r>
            <a:r>
              <a:rPr lang="ru-RU" dirty="0"/>
              <a:t>А.А. </a:t>
            </a:r>
            <a:r>
              <a:rPr lang="ru-RU" dirty="0" err="1"/>
              <a:t>Самоповреждающее</a:t>
            </a:r>
            <a:r>
              <a:rPr lang="ru-RU" dirty="0"/>
              <a:t> поведение // Вызовы эпохи в аспекте психологической и психотерапевтической науки и практики: Материалы Третьей </a:t>
            </a:r>
            <a:r>
              <a:rPr lang="ru-RU" dirty="0" err="1"/>
              <a:t>Всерос</a:t>
            </a:r>
            <a:r>
              <a:rPr lang="ru-RU" dirty="0"/>
              <a:t>. науч.-</a:t>
            </a:r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конф</a:t>
            </a:r>
            <a:r>
              <a:rPr lang="ru-RU" dirty="0"/>
              <a:t>. Казань: Новое знание, 2007. С. 381-386.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Лукашук</a:t>
            </a:r>
            <a:r>
              <a:rPr lang="ru-RU" dirty="0" smtClean="0"/>
              <a:t> А.В</a:t>
            </a:r>
            <a:r>
              <a:rPr lang="ru-RU" dirty="0"/>
              <a:t>. </a:t>
            </a:r>
            <a:r>
              <a:rPr lang="ru-RU" dirty="0" smtClean="0"/>
              <a:t>, Меринов А.В. Самоповреждения подростков: подходы к терапии </a:t>
            </a:r>
            <a:r>
              <a:rPr lang="ru-RU" dirty="0"/>
              <a:t>// </a:t>
            </a:r>
            <a:r>
              <a:rPr lang="ru-RU" dirty="0" smtClean="0"/>
              <a:t>Наука </a:t>
            </a:r>
            <a:r>
              <a:rPr lang="ru-RU" dirty="0"/>
              <a:t>молодых – </a:t>
            </a:r>
            <a:r>
              <a:rPr lang="ru-RU" dirty="0" err="1"/>
              <a:t>Eruditio</a:t>
            </a:r>
            <a:r>
              <a:rPr lang="ru-RU" dirty="0"/>
              <a:t> </a:t>
            </a:r>
            <a:r>
              <a:rPr lang="ru-RU" dirty="0" err="1" smtClean="0"/>
              <a:t>Juvenium</a:t>
            </a:r>
            <a:r>
              <a:rPr lang="ru-RU" dirty="0" smtClean="0"/>
              <a:t>, 2016. – С. 67-71.</a:t>
            </a:r>
            <a:endParaRPr lang="ru-RU" dirty="0"/>
          </a:p>
          <a:p>
            <a:r>
              <a:rPr lang="ru-RU" dirty="0" smtClean="0"/>
              <a:t>4.</a:t>
            </a:r>
            <a:r>
              <a:rPr lang="ru-RU" dirty="0"/>
              <a:t>	</a:t>
            </a:r>
            <a:r>
              <a:rPr lang="ru-RU" dirty="0" smtClean="0"/>
              <a:t> Попов </a:t>
            </a:r>
            <a:r>
              <a:rPr lang="ru-RU" dirty="0"/>
              <a:t>Ю. В. Границы и типы </a:t>
            </a:r>
            <a:r>
              <a:rPr lang="ru-RU" dirty="0" err="1"/>
              <a:t>саморазрушающего</a:t>
            </a:r>
            <a:r>
              <a:rPr lang="ru-RU" dirty="0"/>
              <a:t> поведения у детей и </a:t>
            </a:r>
            <a:r>
              <a:rPr lang="ru-RU" dirty="0" smtClean="0"/>
              <a:t>подростков  </a:t>
            </a:r>
            <a:r>
              <a:rPr lang="ru-RU" dirty="0"/>
              <a:t>// </a:t>
            </a:r>
            <a:r>
              <a:rPr lang="ru-RU" dirty="0" smtClean="0"/>
              <a:t> </a:t>
            </a:r>
            <a:r>
              <a:rPr lang="ru-RU" dirty="0" err="1" smtClean="0"/>
              <a:t>Саморазрушающее</a:t>
            </a:r>
            <a:r>
              <a:rPr lang="ru-RU" dirty="0" smtClean="0"/>
              <a:t> </a:t>
            </a:r>
            <a:r>
              <a:rPr lang="ru-RU" dirty="0"/>
              <a:t>поведение у подростков. – Л., 1991. – С. 5–9.</a:t>
            </a:r>
          </a:p>
          <a:p>
            <a:r>
              <a:rPr lang="ru-RU" dirty="0" smtClean="0"/>
              <a:t>5.</a:t>
            </a:r>
            <a:r>
              <a:rPr lang="ru-RU" dirty="0"/>
              <a:t>	Сычева Н.Б. Типы и виды </a:t>
            </a:r>
            <a:r>
              <a:rPr lang="ru-RU" dirty="0" err="1"/>
              <a:t>саморазрушающего</a:t>
            </a:r>
            <a:r>
              <a:rPr lang="ru-RU" dirty="0"/>
              <a:t> поведения </a:t>
            </a:r>
            <a:r>
              <a:rPr lang="ru-RU" dirty="0" smtClean="0"/>
              <a:t>обучающихся  </a:t>
            </a:r>
            <a:r>
              <a:rPr lang="ru-RU" dirty="0"/>
              <a:t>// </a:t>
            </a:r>
            <a:r>
              <a:rPr lang="ru-RU" dirty="0" smtClean="0"/>
              <a:t> Педагогическое </a:t>
            </a:r>
            <a:r>
              <a:rPr lang="ru-RU" dirty="0"/>
              <a:t>образование в России. 2018. № 3. С. 66-71</a:t>
            </a:r>
          </a:p>
          <a:p>
            <a:endParaRPr lang="ru-RU" dirty="0"/>
          </a:p>
        </p:txBody>
      </p:sp>
      <p:pic>
        <p:nvPicPr>
          <p:cNvPr id="1026" name="Picture 2" descr="https://image.freepik.com/free-photo/_1368-588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16" y="1698327"/>
            <a:ext cx="3185506" cy="362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7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31" y="293915"/>
            <a:ext cx="11439329" cy="95638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Телесная идентификация: Образ физического «Я»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6532" y="1418252"/>
            <a:ext cx="5912836" cy="528112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sz="2200" dirty="0" smtClean="0"/>
              <a:t>Соматические </a:t>
            </a:r>
            <a:r>
              <a:rPr lang="ru-RU" sz="2200" dirty="0"/>
              <a:t>(телесные) модификации кожных покровов – </a:t>
            </a:r>
            <a:r>
              <a:rPr lang="ru-RU" sz="2200" b="1" dirty="0"/>
              <a:t>пирсинг и </a:t>
            </a:r>
            <a:r>
              <a:rPr lang="ru-RU" sz="2200" b="1" dirty="0" err="1"/>
              <a:t>татуаж</a:t>
            </a:r>
            <a:r>
              <a:rPr lang="ru-RU" sz="2200" dirty="0"/>
              <a:t>, </a:t>
            </a:r>
            <a:r>
              <a:rPr lang="ru-RU" sz="2200" dirty="0" smtClean="0"/>
              <a:t>выйдя </a:t>
            </a:r>
            <a:r>
              <a:rPr lang="ru-RU" sz="2200" dirty="0"/>
              <a:t>из маргинальных слоев общества превратись в сложное многогранное явление</a:t>
            </a:r>
            <a:r>
              <a:rPr lang="ru-RU" sz="2200" dirty="0" smtClean="0"/>
              <a:t>.</a:t>
            </a:r>
          </a:p>
          <a:p>
            <a:r>
              <a:rPr lang="ru-RU" sz="2200" b="1" dirty="0" smtClean="0"/>
              <a:t>Психологический </a:t>
            </a:r>
            <a:r>
              <a:rPr lang="ru-RU" sz="2200" b="1" dirty="0"/>
              <a:t>феномен модификации тела </a:t>
            </a:r>
            <a:r>
              <a:rPr lang="ru-RU" sz="2200" dirty="0"/>
              <a:t>– </a:t>
            </a:r>
            <a:r>
              <a:rPr lang="ru-RU" sz="2200" dirty="0" err="1"/>
              <a:t>несуицидальное</a:t>
            </a:r>
            <a:r>
              <a:rPr lang="ru-RU" sz="2200" dirty="0"/>
              <a:t> повреждение или изменение тканей тела – </a:t>
            </a:r>
            <a:r>
              <a:rPr lang="ru-RU" sz="2200" dirty="0" smtClean="0"/>
              <a:t>идеи </a:t>
            </a:r>
            <a:r>
              <a:rPr lang="ru-RU" sz="2200" dirty="0"/>
              <a:t>поиска себя, своей идентичности и </a:t>
            </a:r>
            <a:r>
              <a:rPr lang="ru-RU" sz="2200" dirty="0" err="1"/>
              <a:t>референтного</a:t>
            </a:r>
            <a:r>
              <a:rPr lang="ru-RU" sz="2200" dirty="0"/>
              <a:t> социального окружения – своеобразной «культурной адаптации</a:t>
            </a:r>
            <a:r>
              <a:rPr lang="ru-RU" sz="2200" dirty="0" smtClean="0"/>
              <a:t>», </a:t>
            </a:r>
            <a:r>
              <a:rPr lang="ru-RU" sz="2200" dirty="0"/>
              <a:t>экстремального </a:t>
            </a:r>
            <a:r>
              <a:rPr lang="ru-RU" sz="2200" dirty="0" err="1"/>
              <a:t>девиантного</a:t>
            </a:r>
            <a:r>
              <a:rPr lang="ru-RU" sz="2200" dirty="0"/>
              <a:t> поведения в ситуации вхождения в специфические культурно и идеологически обособленные группы (например, ЛГБТ–субкультура, подростковые субкультуры и др</a:t>
            </a:r>
            <a:r>
              <a:rPr lang="ru-RU" sz="2200" dirty="0" smtClean="0"/>
              <a:t>.).</a:t>
            </a:r>
          </a:p>
          <a:p>
            <a:endParaRPr lang="ru-RU" dirty="0"/>
          </a:p>
        </p:txBody>
      </p:sp>
      <p:pic>
        <p:nvPicPr>
          <p:cNvPr id="5" name="Объект 4" descr="http://favera.ru/img/2014/05/12/386730_1399911587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16" y="1334277"/>
            <a:ext cx="3324469" cy="22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16" y="3766241"/>
            <a:ext cx="3324469" cy="2933137"/>
          </a:xfrm>
          <a:prstGeom prst="rect">
            <a:avLst/>
          </a:prstGeom>
        </p:spPr>
      </p:pic>
      <p:pic>
        <p:nvPicPr>
          <p:cNvPr id="6" name="Рисунок 5" descr="http://1.bp.blogspot.com/-Qsy4GQfSXyM/TVVEjWUmoxI/AAAAAAAAAiA/zLQkmllfvys/s1600/Very%25252525252BCrazy%25252525252BPierci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05" y="2463281"/>
            <a:ext cx="2613270" cy="2874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7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пасибо за внимание анимационные картинки для презент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4" y="253497"/>
            <a:ext cx="10230416" cy="62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7242" y="237930"/>
            <a:ext cx="11588620" cy="88174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Телесная идентификация: Образ физического «Я»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7242" y="1306286"/>
            <a:ext cx="6475444" cy="533710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sz="2200" dirty="0"/>
              <a:t>Созданный в СМИ стереотип поведения и искусственный образ красоты может быть провоцирующим фактором для развития </a:t>
            </a:r>
            <a:r>
              <a:rPr lang="ru-RU" sz="2200" b="1" dirty="0"/>
              <a:t>анорексии</a:t>
            </a:r>
            <a:r>
              <a:rPr lang="ru-RU" sz="2200" dirty="0"/>
              <a:t> (отказ от потребления пищи). </a:t>
            </a:r>
            <a:endParaRPr lang="ru-RU" sz="2200" dirty="0" smtClean="0"/>
          </a:p>
          <a:p>
            <a:r>
              <a:rPr lang="ru-RU" sz="2200" b="1" dirty="0"/>
              <a:t>Внешний вид подростка</a:t>
            </a:r>
            <a:r>
              <a:rPr lang="ru-RU" sz="2200" dirty="0"/>
              <a:t> – это своеобразное послание миру о том, каким он хочет казаться или стать, и психологический смысл таких экспериментов с собственной внешностью заключается именно в поиске собственного образа Я, так как он активно формируется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Анорексия как болезненный ответ </a:t>
            </a:r>
            <a:r>
              <a:rPr lang="ru-RU" sz="2200" dirty="0"/>
              <a:t>ребенка </a:t>
            </a:r>
            <a:r>
              <a:rPr lang="ru-RU" sz="2200" dirty="0" smtClean="0"/>
              <a:t>на </a:t>
            </a:r>
            <a:r>
              <a:rPr lang="ru-RU" sz="2200" dirty="0"/>
              <a:t>восприятие </a:t>
            </a:r>
            <a:r>
              <a:rPr lang="ru-RU" sz="2200" b="1" dirty="0"/>
              <a:t>семейных неурядиц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В группу высокого риска развития анорексии входят подростки, которые планируют в будущем иметь </a:t>
            </a:r>
            <a:r>
              <a:rPr lang="ru-RU" sz="2200" b="1" dirty="0"/>
              <a:t>«публичную» профессию</a:t>
            </a:r>
            <a:r>
              <a:rPr lang="ru-RU" sz="2200" dirty="0"/>
              <a:t>, требующую пристального внимания к внешнему виду </a:t>
            </a:r>
            <a:endParaRPr lang="ru-RU" sz="2200" dirty="0" smtClean="0"/>
          </a:p>
          <a:p>
            <a:endParaRPr lang="ru-RU" sz="2200" dirty="0"/>
          </a:p>
        </p:txBody>
      </p:sp>
      <p:pic>
        <p:nvPicPr>
          <p:cNvPr id="6" name="Объект 5" descr="http://zdravo2020.ru/wp-content/uploads/narushenie-pishhevogo-povedenija-2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26" y="1791478"/>
            <a:ext cx="4922935" cy="3999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0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9918" y="163285"/>
            <a:ext cx="11588621" cy="93772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Телесная идентификация: Образ физического «Я»</a:t>
            </a:r>
          </a:p>
        </p:txBody>
      </p:sp>
      <p:pic>
        <p:nvPicPr>
          <p:cNvPr id="6" name="Объект 5" descr="http://www.xn--80aja3bfha.xn--p1ai/upload/iblock/8dc/8dc182cc5158e091761e481fcaf51b2c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1957873"/>
            <a:ext cx="4697359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77277" y="1101011"/>
            <a:ext cx="6891262" cy="5561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b="1" dirty="0" smtClean="0"/>
              <a:t>Поведенческие признаки:</a:t>
            </a:r>
          </a:p>
          <a:p>
            <a:r>
              <a:rPr lang="ru-RU" sz="2200" dirty="0" smtClean="0"/>
              <a:t>Снижение веса.</a:t>
            </a:r>
          </a:p>
          <a:p>
            <a:r>
              <a:rPr lang="ru-RU" sz="2200" dirty="0" smtClean="0"/>
              <a:t>Отказ </a:t>
            </a:r>
            <a:r>
              <a:rPr lang="ru-RU" sz="2200" dirty="0"/>
              <a:t>от употребления ранее любимых </a:t>
            </a:r>
            <a:r>
              <a:rPr lang="ru-RU" sz="2200" dirty="0" smtClean="0"/>
              <a:t>блюд.</a:t>
            </a:r>
          </a:p>
          <a:p>
            <a:r>
              <a:rPr lang="ru-RU" sz="2200" dirty="0" smtClean="0"/>
              <a:t>Пропуск </a:t>
            </a:r>
            <a:r>
              <a:rPr lang="ru-RU" sz="2200" dirty="0"/>
              <a:t>очередного приема пищи с объяснением отсутствия аппетита или в связи с более ранним употреблением пищи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Искаженное восприятие </a:t>
            </a:r>
            <a:r>
              <a:rPr lang="ru-RU" sz="2200" dirty="0"/>
              <a:t>и </a:t>
            </a:r>
            <a:r>
              <a:rPr lang="ru-RU" sz="2200" dirty="0" smtClean="0"/>
              <a:t>критика </a:t>
            </a:r>
            <a:r>
              <a:rPr lang="ru-RU" sz="2200" dirty="0"/>
              <a:t>подростком собственного </a:t>
            </a:r>
            <a:r>
              <a:rPr lang="ru-RU" sz="2200" dirty="0" smtClean="0"/>
              <a:t>тела.</a:t>
            </a:r>
          </a:p>
          <a:p>
            <a:r>
              <a:rPr lang="ru-RU" sz="2200" dirty="0" smtClean="0"/>
              <a:t>Сильная </a:t>
            </a:r>
            <a:r>
              <a:rPr lang="ru-RU" sz="2200" dirty="0"/>
              <a:t>озабоченности диетами, </a:t>
            </a:r>
            <a:r>
              <a:rPr lang="ru-RU" sz="2200" dirty="0" smtClean="0"/>
              <a:t>паника </a:t>
            </a:r>
            <a:r>
              <a:rPr lang="ru-RU" sz="2200" dirty="0"/>
              <a:t>при появлении незначительного колебания веса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Нетерпимость к </a:t>
            </a:r>
            <a:r>
              <a:rPr lang="ru-RU" sz="2200" dirty="0"/>
              <a:t>любому замечанию о еде или </a:t>
            </a:r>
            <a:r>
              <a:rPr lang="ru-RU" sz="2200" dirty="0" smtClean="0"/>
              <a:t>фигуре.</a:t>
            </a:r>
          </a:p>
          <a:p>
            <a:r>
              <a:rPr lang="ru-RU" sz="2200" dirty="0" smtClean="0"/>
              <a:t>Похудение </a:t>
            </a:r>
            <a:r>
              <a:rPr lang="ru-RU" sz="2200" dirty="0"/>
              <a:t>подросток объясняет болями в животе и отсутствием аппетита, другой надуманной причиной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Прекращение менструаций у девочек.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003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02" y="237930"/>
            <a:ext cx="11607282" cy="99371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Половая идентификация: Образ сексуального «Я»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6612" y="1231641"/>
            <a:ext cx="7590972" cy="5486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2200" dirty="0"/>
              <a:t>На нарушение процесса сексуальной идентификации подростка влияет негативный опыт взаимоотношения полов, </a:t>
            </a:r>
            <a:r>
              <a:rPr lang="ru-RU" sz="2200" dirty="0" smtClean="0"/>
              <a:t>усваиваемый </a:t>
            </a:r>
            <a:r>
              <a:rPr lang="ru-RU" sz="2200" dirty="0"/>
              <a:t>в родительской </a:t>
            </a:r>
            <a:r>
              <a:rPr lang="ru-RU" sz="2200" dirty="0" smtClean="0"/>
              <a:t>семье.</a:t>
            </a:r>
          </a:p>
          <a:p>
            <a:r>
              <a:rPr lang="ru-RU" sz="2200" dirty="0" smtClean="0"/>
              <a:t>Негативное </a:t>
            </a:r>
            <a:r>
              <a:rPr lang="ru-RU" sz="2200" dirty="0"/>
              <a:t>восприятие противоположного пола, затрудняется развитие комплекса качеств, определяемых как «мужественность» и «женственность». </a:t>
            </a:r>
            <a:endParaRPr lang="ru-RU" sz="2200" dirty="0" smtClean="0"/>
          </a:p>
          <a:p>
            <a:r>
              <a:rPr lang="ru-RU" sz="2200" dirty="0" smtClean="0"/>
              <a:t>Наличие </a:t>
            </a:r>
            <a:r>
              <a:rPr lang="ru-RU" sz="2200" dirty="0"/>
              <a:t>ярко выраженного влечения </a:t>
            </a:r>
            <a:r>
              <a:rPr lang="ru-RU" sz="2200" dirty="0" smtClean="0"/>
              <a:t>к противоположному </a:t>
            </a:r>
            <a:r>
              <a:rPr lang="ru-RU" sz="2200" dirty="0"/>
              <a:t>полу и отсутствие возможностей для его реализации. </a:t>
            </a:r>
            <a:endParaRPr lang="ru-RU" sz="2200" dirty="0" smtClean="0"/>
          </a:p>
          <a:p>
            <a:r>
              <a:rPr lang="ru-RU" sz="2200" dirty="0" smtClean="0"/>
              <a:t>Большое желание </a:t>
            </a:r>
            <a:r>
              <a:rPr lang="ru-RU" sz="2200" dirty="0"/>
              <a:t>привлечь внимание, понравиться определенному представителю другого пола - и </a:t>
            </a:r>
            <a:r>
              <a:rPr lang="ru-RU" sz="2200" dirty="0" smtClean="0"/>
              <a:t>острое недовольство </a:t>
            </a:r>
            <a:r>
              <a:rPr lang="ru-RU" sz="2200" dirty="0"/>
              <a:t>собой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Деформации </a:t>
            </a:r>
            <a:r>
              <a:rPr lang="ru-RU" sz="2200" dirty="0"/>
              <a:t>комплексов мужественности и женственности у современного человека. </a:t>
            </a:r>
            <a:endParaRPr lang="ru-RU" sz="2200" dirty="0" smtClean="0"/>
          </a:p>
          <a:p>
            <a:r>
              <a:rPr lang="ru-RU" sz="2200" dirty="0" smtClean="0"/>
              <a:t>Высокий процент неполных семей. </a:t>
            </a:r>
            <a:endParaRPr lang="ru-RU" sz="2200" dirty="0"/>
          </a:p>
        </p:txBody>
      </p:sp>
      <p:pic>
        <p:nvPicPr>
          <p:cNvPr id="5" name="Объект 4" descr="http://info-kamensk.ru/_nw/4/35070751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84" y="2225352"/>
            <a:ext cx="41656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8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6612" y="293914"/>
            <a:ext cx="11812555" cy="108701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Половая идентификация: Образ сексуального «Я»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6612" y="1530220"/>
            <a:ext cx="6192755" cy="511317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sz="2200" b="1" dirty="0"/>
              <a:t>«Дети-404. ЛГБТ-подростки»</a:t>
            </a:r>
            <a:r>
              <a:rPr lang="ru-RU" sz="2200" dirty="0"/>
              <a:t> — это интернет-проект, запущенный в 2013 году для поддержки гомосексуальных, бисексуальных и </a:t>
            </a:r>
            <a:r>
              <a:rPr lang="ru-RU" sz="2200" dirty="0" err="1"/>
              <a:t>трансгендерных</a:t>
            </a:r>
            <a:r>
              <a:rPr lang="ru-RU" sz="2200" dirty="0"/>
              <a:t> подростков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Причина </a:t>
            </a:r>
            <a:r>
              <a:rPr lang="ru-RU" sz="2200" dirty="0"/>
              <a:t>гонений на почве гомосексуальности не занимает первых мест в страшном рейтинге подростковой </a:t>
            </a:r>
            <a:r>
              <a:rPr lang="ru-RU" sz="2200" dirty="0" err="1"/>
              <a:t>суицидальности</a:t>
            </a:r>
            <a:r>
              <a:rPr lang="ru-RU" sz="2200" dirty="0" smtClean="0"/>
              <a:t>.</a:t>
            </a:r>
          </a:p>
          <a:p>
            <a:r>
              <a:rPr lang="ru-RU" sz="2200" b="1" dirty="0" smtClean="0"/>
              <a:t>Осознание </a:t>
            </a:r>
            <a:r>
              <a:rPr lang="ru-RU" sz="2200" b="1" dirty="0"/>
              <a:t>своей </a:t>
            </a:r>
            <a:r>
              <a:rPr lang="ru-RU" sz="2200" b="1" dirty="0" err="1"/>
              <a:t>нетрадиционности</a:t>
            </a:r>
            <a:r>
              <a:rPr lang="ru-RU" sz="2200" b="1" dirty="0"/>
              <a:t> </a:t>
            </a:r>
            <a:r>
              <a:rPr lang="ru-RU" sz="2200" dirty="0"/>
              <a:t>как раз и является во многих случаях причиной самоубийств. </a:t>
            </a:r>
            <a:endParaRPr lang="ru-RU" sz="2200" dirty="0" smtClean="0"/>
          </a:p>
          <a:p>
            <a:r>
              <a:rPr lang="ru-RU" sz="2200" b="1" dirty="0"/>
              <a:t>Культурологическая норма </a:t>
            </a:r>
            <a:r>
              <a:rPr lang="ru-RU" sz="2200" dirty="0"/>
              <a:t>— это </a:t>
            </a:r>
            <a:r>
              <a:rPr lang="ru-RU" sz="2200" dirty="0" smtClean="0"/>
              <a:t>выработанные </a:t>
            </a:r>
            <a:r>
              <a:rPr lang="ru-RU" sz="2200" dirty="0"/>
              <a:t>человечеством охранительные механизмы защиты как раз здорового состояния и ума, и тела. </a:t>
            </a:r>
          </a:p>
        </p:txBody>
      </p:sp>
      <p:pic>
        <p:nvPicPr>
          <p:cNvPr id="6" name="Рисунок 5" descr="http://s12.stc.all.kpcdn.net/share/i/4/918272/wx10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67" y="3429000"/>
            <a:ext cx="2916447" cy="32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.shockblast.net/2011/02/ShockBlast_0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55" y="1530221"/>
            <a:ext cx="4097112" cy="2761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5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35" y="200609"/>
            <a:ext cx="11663265" cy="119898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идентификация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психологического «Я»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3935" y="1548882"/>
            <a:ext cx="7333861" cy="5150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200" b="1" dirty="0"/>
              <a:t>Чувство взрослости </a:t>
            </a:r>
            <a:r>
              <a:rPr lang="ru-RU" sz="2200" dirty="0"/>
              <a:t>– </a:t>
            </a:r>
            <a:r>
              <a:rPr lang="ru-RU" sz="2200" dirty="0" smtClean="0"/>
              <a:t>формирование автономии и </a:t>
            </a:r>
            <a:r>
              <a:rPr lang="ru-RU" sz="2200" dirty="0"/>
              <a:t>ответственности. </a:t>
            </a:r>
            <a:r>
              <a:rPr lang="ru-RU" sz="2200" dirty="0" smtClean="0"/>
              <a:t>Суицид </a:t>
            </a:r>
            <a:r>
              <a:rPr lang="ru-RU" sz="2200" dirty="0"/>
              <a:t>может быть манифестацией к родительскому жесткому контролю.</a:t>
            </a:r>
            <a:endParaRPr lang="ru-RU" sz="2200" dirty="0" smtClean="0"/>
          </a:p>
          <a:p>
            <a:r>
              <a:rPr lang="ru-RU" sz="2200" dirty="0"/>
              <a:t>Развитие самосознания, формирование идеала личности направлено на осознание человеком своих </a:t>
            </a:r>
            <a:r>
              <a:rPr lang="ru-RU" sz="2200" dirty="0" smtClean="0"/>
              <a:t>особенностей</a:t>
            </a:r>
            <a:r>
              <a:rPr lang="ru-RU" sz="2200" dirty="0"/>
              <a:t>. Риск формирования </a:t>
            </a:r>
            <a:r>
              <a:rPr lang="ru-RU" sz="2200" b="1" dirty="0" err="1"/>
              <a:t>дисфункциональных</a:t>
            </a:r>
            <a:r>
              <a:rPr lang="ru-RU" sz="2200" b="1" dirty="0"/>
              <a:t> идей обесценивания</a:t>
            </a:r>
            <a:r>
              <a:rPr lang="ru-RU" sz="2200" dirty="0"/>
              <a:t>, </a:t>
            </a:r>
            <a:r>
              <a:rPr lang="ru-RU" sz="2200" dirty="0" smtClean="0"/>
              <a:t>приводящих </a:t>
            </a:r>
            <a:r>
              <a:rPr lang="ru-RU" sz="2200" dirty="0"/>
              <a:t>к депрессии, суициду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Стремление подростка познать себя нередко приводит к потере душевного равновесия</a:t>
            </a:r>
            <a:r>
              <a:rPr lang="ru-RU" sz="2200" dirty="0" smtClean="0"/>
              <a:t>. </a:t>
            </a:r>
            <a:r>
              <a:rPr lang="ru-RU" sz="2200" b="1" dirty="0"/>
              <a:t>Самооценка</a:t>
            </a:r>
            <a:r>
              <a:rPr lang="ru-RU" sz="2200" dirty="0"/>
              <a:t> противоречива, поэтому </a:t>
            </a:r>
            <a:r>
              <a:rPr lang="ru-RU" sz="2200" dirty="0" smtClean="0"/>
              <a:t>поведение </a:t>
            </a:r>
            <a:r>
              <a:rPr lang="ru-RU" sz="2200" dirty="0"/>
              <a:t>отличается немотивированными поступками.</a:t>
            </a:r>
            <a:endParaRPr lang="ru-RU" sz="2200" dirty="0" smtClean="0"/>
          </a:p>
          <a:p>
            <a:endParaRPr lang="ru-RU" sz="2200" dirty="0"/>
          </a:p>
        </p:txBody>
      </p:sp>
      <p:pic>
        <p:nvPicPr>
          <p:cNvPr id="5" name="Объект 4" descr="http://www.israelhayom.co.il/sites/default/files/images/articles/2014/01/14/13896596561018_b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97" y="2127380"/>
            <a:ext cx="4329404" cy="3346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2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08" y="293915"/>
            <a:ext cx="11495314" cy="10496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Страдания подростка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9208" y="1343608"/>
            <a:ext cx="11495314" cy="5355771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опасении </a:t>
            </a:r>
            <a:r>
              <a:rPr lang="ru-RU" dirty="0"/>
              <a:t>(«Как бы это сделать, чтобы меня не ругали», — думает школьник у доски, не решаясь выполнять задание);</a:t>
            </a:r>
          </a:p>
          <a:p>
            <a:r>
              <a:rPr lang="ru-RU" b="1" dirty="0" smtClean="0"/>
              <a:t>беспокойстве</a:t>
            </a:r>
            <a:r>
              <a:rPr lang="ru-RU" dirty="0" smtClean="0"/>
              <a:t> </a:t>
            </a:r>
            <a:r>
              <a:rPr lang="ru-RU" dirty="0"/>
              <a:t>(«Что будет сегодня, если вызовут по физике?»);</a:t>
            </a:r>
          </a:p>
          <a:p>
            <a:r>
              <a:rPr lang="ru-RU" b="1" dirty="0" smtClean="0"/>
              <a:t>недовольстве</a:t>
            </a:r>
            <a:r>
              <a:rPr lang="ru-RU" dirty="0" smtClean="0"/>
              <a:t> </a:t>
            </a:r>
            <a:r>
              <a:rPr lang="ru-RU" dirty="0"/>
              <a:t>(«Все ответил, а поставила тройку!»);</a:t>
            </a:r>
          </a:p>
          <a:p>
            <a:r>
              <a:rPr lang="ru-RU" b="1" dirty="0" smtClean="0"/>
              <a:t>неудовлетворенности</a:t>
            </a:r>
            <a:r>
              <a:rPr lang="ru-RU" dirty="0" smtClean="0"/>
              <a:t> </a:t>
            </a:r>
            <a:r>
              <a:rPr lang="ru-RU" dirty="0"/>
              <a:t>(«Много учила, а такую ерундовую ошибку сделала!»);</a:t>
            </a:r>
          </a:p>
          <a:p>
            <a:r>
              <a:rPr lang="ru-RU" b="1" dirty="0" smtClean="0"/>
              <a:t>огорчении</a:t>
            </a:r>
            <a:r>
              <a:rPr lang="ru-RU" dirty="0" smtClean="0"/>
              <a:t> </a:t>
            </a:r>
            <a:r>
              <a:rPr lang="ru-RU" dirty="0"/>
              <a:t>(«Немного недотянула до высокой отметки: запятую не там поставила»);</a:t>
            </a:r>
          </a:p>
          <a:p>
            <a:r>
              <a:rPr lang="ru-RU" b="1" dirty="0" smtClean="0"/>
              <a:t>боязни </a:t>
            </a:r>
            <a:r>
              <a:rPr lang="ru-RU" b="1" dirty="0"/>
              <a:t>и нервозности </a:t>
            </a:r>
            <a:r>
              <a:rPr lang="ru-RU" dirty="0"/>
              <a:t>(не написал домашнее сочинение и боится, что надо сдавать учителю);</a:t>
            </a:r>
          </a:p>
          <a:p>
            <a:r>
              <a:rPr lang="ru-RU" b="1" dirty="0" smtClean="0"/>
              <a:t>гневе </a:t>
            </a:r>
            <a:r>
              <a:rPr lang="ru-RU" b="1" dirty="0"/>
              <a:t>и раздраженности </a:t>
            </a:r>
            <a:r>
              <a:rPr lang="ru-RU" dirty="0"/>
              <a:t>(несправедливое, по мнению ученика, замечание учителя: «В чем хочу, в том и хожу. Это же физкультура!», «Пользоваться косметикой никому не возбраняется»);</a:t>
            </a:r>
          </a:p>
          <a:p>
            <a:r>
              <a:rPr lang="ru-RU" b="1" dirty="0" smtClean="0"/>
              <a:t>горе </a:t>
            </a:r>
            <a:r>
              <a:rPr lang="ru-RU" b="1" dirty="0"/>
              <a:t>и печали </a:t>
            </a:r>
            <a:r>
              <a:rPr lang="ru-RU" dirty="0"/>
              <a:t>(ушел друг в другую школу; любимая девушка не отвечает на звонки);</a:t>
            </a:r>
          </a:p>
          <a:p>
            <a:r>
              <a:rPr lang="ru-RU" b="1" dirty="0" smtClean="0"/>
              <a:t>страхе </a:t>
            </a:r>
            <a:r>
              <a:rPr lang="ru-RU" b="1" dirty="0"/>
              <a:t>и панике </a:t>
            </a:r>
            <a:r>
              <a:rPr lang="ru-RU" dirty="0"/>
              <a:t>(после совершения неблаговидного поступка подросток боится, что классный руководитель будет при всем классе выяснять причины случившегося, а затем вызовет родителей);</a:t>
            </a:r>
          </a:p>
          <a:p>
            <a:r>
              <a:rPr lang="ru-RU" b="1" dirty="0" smtClean="0"/>
              <a:t>ярости </a:t>
            </a:r>
            <a:r>
              <a:rPr lang="ru-RU" b="1" dirty="0"/>
              <a:t>и злости </a:t>
            </a:r>
            <a:r>
              <a:rPr lang="ru-RU" dirty="0"/>
              <a:t>(хулиганы отняли деньги, которые копил для покупки мобильного телефона);</a:t>
            </a:r>
          </a:p>
          <a:p>
            <a:r>
              <a:rPr lang="ru-RU" b="1" dirty="0" smtClean="0"/>
              <a:t>отчаяния </a:t>
            </a:r>
            <a:r>
              <a:rPr lang="ru-RU" b="1" dirty="0"/>
              <a:t>и депрессии </a:t>
            </a:r>
            <a:r>
              <a:rPr lang="ru-RU" dirty="0"/>
              <a:t>(за четверть получает двойку, нет настроения, дома будет скандал, ничего не хочется делать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Объект 4" descr="http://pics.ru/wp-content/uploads/2016/11/teen01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4" y="116634"/>
            <a:ext cx="2276669" cy="14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1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antern">
  <a:themeElements>
    <a:clrScheme name="Lantern">
      <a:dk1>
        <a:sysClr val="windowText" lastClr="000000"/>
      </a:dk1>
      <a:lt1>
        <a:sysClr val="window" lastClr="FFFFFF"/>
      </a:lt1>
      <a:dk2>
        <a:srgbClr val="430000"/>
      </a:dk2>
      <a:lt2>
        <a:srgbClr val="FFE8E8"/>
      </a:lt2>
      <a:accent1>
        <a:srgbClr val="E91201"/>
      </a:accent1>
      <a:accent2>
        <a:srgbClr val="FF6262"/>
      </a:accent2>
      <a:accent3>
        <a:srgbClr val="FF8000"/>
      </a:accent3>
      <a:accent4>
        <a:srgbClr val="EEA451"/>
      </a:accent4>
      <a:accent5>
        <a:srgbClr val="EA44C9"/>
      </a:accent5>
      <a:accent6>
        <a:srgbClr val="D21578"/>
      </a:accent6>
      <a:hlink>
        <a:srgbClr val="00B5CE"/>
      </a:hlink>
      <a:folHlink>
        <a:srgbClr val="E17100"/>
      </a:folHlink>
    </a:clrScheme>
    <a:fontScheme name="Lantern">
      <a:majorFont>
        <a:latin typeface="Tw Cen MT"/>
        <a:ea typeface=""/>
        <a:cs typeface=""/>
        <a:font script="Cyrl" typeface="Tahoma"/>
        <a:font script="Grek" typeface="Tahoma"/>
        <a:font script="Jpan" typeface="HG丸ｺﾞｼｯｸM-PRO"/>
        <a:font script="Hang" typeface="HY엽서L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丸ｺﾞｼｯｸM-PRO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nter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"/>
              </a:schemeClr>
            </a:gs>
            <a:gs pos="10000">
              <a:schemeClr val="phClr">
                <a:tint val="30000"/>
                <a:shade val="100000"/>
                <a:hueMod val="100000"/>
                <a:satMod val="100000"/>
              </a:schemeClr>
            </a:gs>
            <a:gs pos="3000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">
              <a:schemeClr val="phClr">
                <a:tint val="90000"/>
                <a:shade val="80000"/>
                <a:hueMod val="100000"/>
                <a:satMod val="100000"/>
              </a:schemeClr>
            </a:gs>
            <a:gs pos="3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2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chilly" dir="tl">
              <a:rot lat="0" lon="0" rev="2700000"/>
            </a:lightRig>
          </a:scene3d>
          <a:sp3d prstMaterial="matte">
            <a:bevelT/>
            <a:contourClr>
              <a:schemeClr val="bg2">
                <a:tint val="1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twoPt" dir="t">
              <a:rot lat="0" lon="0" rev="8100000"/>
            </a:lightRig>
          </a:scene3d>
          <a:sp3d prstMaterial="matte">
            <a:bevelT/>
            <a:bevelB w="0" h="0"/>
            <a:extrusionClr>
              <a:schemeClr val="bg1"/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  <a:lum val="90000"/>
              </a:schemeClr>
            </a:gs>
            <a:gs pos="5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1_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189</TotalTime>
  <Words>2535</Words>
  <Application>Microsoft Office PowerPoint</Application>
  <PresentationFormat>Произвольный</PresentationFormat>
  <Paragraphs>159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Lantern</vt:lpstr>
      <vt:lpstr>1_Параллакс</vt:lpstr>
      <vt:lpstr>Капля</vt:lpstr>
      <vt:lpstr>1_Капля</vt:lpstr>
      <vt:lpstr>Воздушный поток</vt:lpstr>
      <vt:lpstr>Презентация PowerPoint</vt:lpstr>
      <vt:lpstr>Понятие аутоагрессии</vt:lpstr>
      <vt:lpstr>Телесная идентификация: Образ физического «Я»</vt:lpstr>
      <vt:lpstr>Телесная идентификация: Образ физического «Я»</vt:lpstr>
      <vt:lpstr>Телесная идентификация: Образ физического «Я»</vt:lpstr>
      <vt:lpstr>Половая идентификация: Образ сексуального «Я»</vt:lpstr>
      <vt:lpstr>Половая идентификация: Образ сексуального «Я»</vt:lpstr>
      <vt:lpstr>Психологическая идентификация: Образ психологического «Я»</vt:lpstr>
      <vt:lpstr>Страдания подростка</vt:lpstr>
      <vt:lpstr>Социальная идентификация: Образ социального «Я»</vt:lpstr>
      <vt:lpstr>Селф-харм как вид аутоагрессивного поведения</vt:lpstr>
      <vt:lpstr>Причины самоповреждения</vt:lpstr>
      <vt:lpstr>Типы повреждений</vt:lpstr>
      <vt:lpstr>Перечень поведенческих реакций (А.А. Зайченко)</vt:lpstr>
      <vt:lpstr>Невротическая экскориация кожи</vt:lpstr>
      <vt:lpstr>Функции селф-харма</vt:lpstr>
      <vt:lpstr>Теории селф-харма</vt:lpstr>
      <vt:lpstr>Лечение самоповреждающих форм поведения</vt:lpstr>
      <vt:lpstr>Самоубийство, как крайняя форма аутоагрессивного поведения</vt:lpstr>
      <vt:lpstr>Виды самоубийств</vt:lpstr>
      <vt:lpstr>Эмоциональный комплекс суицидента</vt:lpstr>
      <vt:lpstr>Экстремально-деструктивные хобби</vt:lpstr>
      <vt:lpstr>Экстремально-деструктивные хобби</vt:lpstr>
      <vt:lpstr>Игра «Беги или умри»</vt:lpstr>
      <vt:lpstr>Новая смертельная игра подростков «Прятки на сутки или пропади на 24 часа»</vt:lpstr>
      <vt:lpstr>Новая смертельная игра подростков «Прятки на сутки или пропади на 24 часа»</vt:lpstr>
      <vt:lpstr>Заключение</vt:lpstr>
      <vt:lpstr>Литература</vt:lpstr>
      <vt:lpstr>Литература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Аутоагрессия в подростковом возрасте</dc:title>
  <dc:creator>Antirsi</dc:creator>
  <cp:lastModifiedBy>Оксана Александровна Луговая</cp:lastModifiedBy>
  <cp:revision>28</cp:revision>
  <dcterms:created xsi:type="dcterms:W3CDTF">2017-01-17T17:55:11Z</dcterms:created>
  <dcterms:modified xsi:type="dcterms:W3CDTF">2025-01-16T10:39:13Z</dcterms:modified>
</cp:coreProperties>
</file>