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26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86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69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95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17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46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46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91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186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34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10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73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BE0BA12-708B-40C5-B300-BFB9A6E96227}"/>
              </a:ext>
            </a:extLst>
          </p:cNvPr>
          <p:cNvSpPr/>
          <p:nvPr/>
        </p:nvSpPr>
        <p:spPr>
          <a:xfrm>
            <a:off x="2207705" y="2036096"/>
            <a:ext cx="6583680" cy="288757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E4212AAB-C48D-4A67-A8D9-D213F096D11A}"/>
              </a:ext>
            </a:extLst>
          </p:cNvPr>
          <p:cNvSpPr txBox="1"/>
          <p:nvPr/>
        </p:nvSpPr>
        <p:spPr>
          <a:xfrm>
            <a:off x="1183600" y="5882717"/>
            <a:ext cx="863189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СРОК ОБУЧЕНИЯ: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3 ГОДА 10 МЕСЯЦЕВ (НА БАЗЕ 9 КЛАССОВ)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B81824-7B65-46ED-ACE1-0F8A15D88807}"/>
              </a:ext>
            </a:extLst>
          </p:cNvPr>
          <p:cNvSpPr txBox="1"/>
          <p:nvPr/>
        </p:nvSpPr>
        <p:spPr>
          <a:xfrm>
            <a:off x="2207705" y="2459504"/>
            <a:ext cx="66852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33" marR="6773" algn="ctr" defTabSz="1219170">
              <a:tabLst>
                <a:tab pos="3449234" algn="l"/>
              </a:tabLst>
            </a:pPr>
            <a:r>
              <a:rPr lang="ru-RU" sz="32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09.02.</a:t>
            </a:r>
            <a:r>
              <a:rPr lang="en-US" sz="32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11</a:t>
            </a:r>
            <a:br>
              <a:rPr lang="ru-RU" sz="32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</a:br>
            <a:r>
              <a:rPr lang="ru-RU" sz="32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 «Разработка и управление программным обеспечением»</a:t>
            </a:r>
            <a:endParaRPr lang="ru-RU" sz="3200" dirty="0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9A7CFACA-1D42-43E9-859B-2C63CB0AF6EB}"/>
              </a:ext>
            </a:extLst>
          </p:cNvPr>
          <p:cNvSpPr txBox="1"/>
          <p:nvPr/>
        </p:nvSpPr>
        <p:spPr>
          <a:xfrm>
            <a:off x="1183600" y="902858"/>
            <a:ext cx="9766699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algn="ctr" defTabSz="1219170">
              <a:tabLst>
                <a:tab pos="3449234" algn="l"/>
              </a:tabLst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Государственное бюджетное профессиональное образовательное учреждение</a:t>
            </a:r>
          </a:p>
          <a:p>
            <a:pPr marL="16933" marR="6773" algn="ctr" defTabSz="1219170">
              <a:tabLst>
                <a:tab pos="3449234" algn="l"/>
              </a:tabLst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Уфимский колледж радиоэлектроники, телекоммуникаций и безопасности</a:t>
            </a:r>
          </a:p>
          <a:p>
            <a:pPr marL="16933" marR="6773" defTabSz="1219170">
              <a:tabLst>
                <a:tab pos="3449234" algn="l"/>
              </a:tabLst>
            </a:pPr>
            <a:endParaRPr lang="ru-RU" sz="2000" b="1" i="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B829961-1E1C-4A5E-9CCF-262019C5F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28" y="1691511"/>
            <a:ext cx="1593005" cy="357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44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A05856-4B0F-4ED8-920D-339BF1E8E51B}"/>
              </a:ext>
            </a:extLst>
          </p:cNvPr>
          <p:cNvSpPr/>
          <p:nvPr/>
        </p:nvSpPr>
        <p:spPr>
          <a:xfrm>
            <a:off x="873760" y="2035929"/>
            <a:ext cx="4439920" cy="408039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DED70-27CA-402B-B924-F0F5D9899FA4}"/>
              </a:ext>
            </a:extLst>
          </p:cNvPr>
          <p:cNvSpPr txBox="1"/>
          <p:nvPr/>
        </p:nvSpPr>
        <p:spPr>
          <a:xfrm>
            <a:off x="947833" y="2035929"/>
            <a:ext cx="4053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33" marR="6773" algn="just" defTabSz="1219170">
              <a:tabLst>
                <a:tab pos="538163" algn="l"/>
              </a:tabLst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	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Программист — это специалист, занимающийся разработкой программного обеспечения и компьютерных приложений. Его работа включает написание, тестирование, отладку и сопровождение программных кодов.</a:t>
            </a: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55165B-183C-4C61-9A13-281696291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817" y="131185"/>
            <a:ext cx="918983" cy="206337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B838160-AE77-4376-95D9-DA4793356034}"/>
              </a:ext>
            </a:extLst>
          </p:cNvPr>
          <p:cNvSpPr/>
          <p:nvPr/>
        </p:nvSpPr>
        <p:spPr>
          <a:xfrm>
            <a:off x="5781040" y="2035929"/>
            <a:ext cx="1971040" cy="182487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CF02075-E32F-49FC-A87A-BFFCFFE5FC10}"/>
              </a:ext>
            </a:extLst>
          </p:cNvPr>
          <p:cNvSpPr/>
          <p:nvPr/>
        </p:nvSpPr>
        <p:spPr>
          <a:xfrm>
            <a:off x="5781040" y="4342824"/>
            <a:ext cx="1971040" cy="177349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45D688-69D7-4B2D-A519-FC2F70D32A55}"/>
              </a:ext>
            </a:extLst>
          </p:cNvPr>
          <p:cNvSpPr/>
          <p:nvPr/>
        </p:nvSpPr>
        <p:spPr>
          <a:xfrm>
            <a:off x="8351520" y="2035929"/>
            <a:ext cx="1971040" cy="182487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BC92412-E3A1-4C9D-9F78-133A5FF84187}"/>
              </a:ext>
            </a:extLst>
          </p:cNvPr>
          <p:cNvSpPr/>
          <p:nvPr/>
        </p:nvSpPr>
        <p:spPr>
          <a:xfrm>
            <a:off x="8351520" y="4342824"/>
            <a:ext cx="1971040" cy="177349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A0FB215-80EB-43E5-A357-A40232174EA1}"/>
              </a:ext>
            </a:extLst>
          </p:cNvPr>
          <p:cNvSpPr/>
          <p:nvPr/>
        </p:nvSpPr>
        <p:spPr>
          <a:xfrm>
            <a:off x="5893696" y="2071201"/>
            <a:ext cx="16514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программного обеспечения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B8F1D77-6772-4CEE-BFD8-9B26D8A05F56}"/>
              </a:ext>
            </a:extLst>
          </p:cNvPr>
          <p:cNvSpPr/>
          <p:nvPr/>
        </p:nvSpPr>
        <p:spPr>
          <a:xfrm>
            <a:off x="8469305" y="2143651"/>
            <a:ext cx="168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Написание и оптимизация кода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554FBC6-B413-4CD7-A73C-DE986184D5B8}"/>
              </a:ext>
            </a:extLst>
          </p:cNvPr>
          <p:cNvSpPr/>
          <p:nvPr/>
        </p:nvSpPr>
        <p:spPr>
          <a:xfrm>
            <a:off x="5893696" y="4872217"/>
            <a:ext cx="18025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Поддержка и обновление существующих проектов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7CFB363-E2D8-453D-8FA9-A09332693F09}"/>
              </a:ext>
            </a:extLst>
          </p:cNvPr>
          <p:cNvSpPr/>
          <p:nvPr/>
        </p:nvSpPr>
        <p:spPr>
          <a:xfrm>
            <a:off x="8469305" y="4537074"/>
            <a:ext cx="17862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Анализ требований и проектирование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054331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6A50A3-8F98-4BBE-ADCD-BE9578EE26D0}"/>
              </a:ext>
            </a:extLst>
          </p:cNvPr>
          <p:cNvSpPr txBox="1"/>
          <p:nvPr/>
        </p:nvSpPr>
        <p:spPr>
          <a:xfrm>
            <a:off x="2128480" y="406477"/>
            <a:ext cx="718824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algn="ctr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КОМПЕТЕНЦИЯ </a:t>
            </a:r>
          </a:p>
          <a:p>
            <a:pPr marL="16933" marR="6773" algn="ctr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Программирование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36D18B-1AB2-4671-96E7-43577C695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542" y="2354678"/>
            <a:ext cx="3754868" cy="375486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E1D5268-3CB6-4FE1-A946-0F33E3092C2A}"/>
              </a:ext>
            </a:extLst>
          </p:cNvPr>
          <p:cNvSpPr/>
          <p:nvPr/>
        </p:nvSpPr>
        <p:spPr>
          <a:xfrm>
            <a:off x="5069840" y="1548249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60F1158-AEC5-4C02-9BB7-7A3112D5ACFA}"/>
              </a:ext>
            </a:extLst>
          </p:cNvPr>
          <p:cNvSpPr/>
          <p:nvPr/>
        </p:nvSpPr>
        <p:spPr>
          <a:xfrm>
            <a:off x="5069840" y="1680554"/>
            <a:ext cx="6431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b="1" dirty="0">
                <a:solidFill>
                  <a:schemeClr val="bg1"/>
                </a:solidFill>
                <a:latin typeface="Montserrat" pitchFamily="2" charset="0"/>
              </a:rPr>
              <a:t>Разработка, администрирование и защита баз данных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A43971E-23FD-433C-831F-CC8166986C6A}"/>
              </a:ext>
            </a:extLst>
          </p:cNvPr>
          <p:cNvSpPr/>
          <p:nvPr/>
        </p:nvSpPr>
        <p:spPr>
          <a:xfrm>
            <a:off x="5069840" y="2643855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2DA0163-9512-414D-80AD-EB5BF92716C5}"/>
              </a:ext>
            </a:extLst>
          </p:cNvPr>
          <p:cNvSpPr/>
          <p:nvPr/>
        </p:nvSpPr>
        <p:spPr>
          <a:xfrm>
            <a:off x="5069840" y="2751577"/>
            <a:ext cx="6299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и интеграция модулей программного обеспечения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2E4D0C1-F8A9-4332-91D5-8C523CF2498E}"/>
              </a:ext>
            </a:extLst>
          </p:cNvPr>
          <p:cNvSpPr/>
          <p:nvPr/>
        </p:nvSpPr>
        <p:spPr>
          <a:xfrm>
            <a:off x="5069840" y="3739461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C552C47-BB9F-48C7-885D-8412F578E266}"/>
              </a:ext>
            </a:extLst>
          </p:cNvPr>
          <p:cNvSpPr/>
          <p:nvPr/>
        </p:nvSpPr>
        <p:spPr>
          <a:xfrm>
            <a:off x="5069840" y="3871766"/>
            <a:ext cx="6299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Проектирование и разработка информационных систем</a:t>
            </a:r>
            <a:endParaRPr lang="ru-RU" sz="11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CB7DB55-9495-470D-BACB-52C8AF7761EE}"/>
              </a:ext>
            </a:extLst>
          </p:cNvPr>
          <p:cNvSpPr/>
          <p:nvPr/>
        </p:nvSpPr>
        <p:spPr>
          <a:xfrm>
            <a:off x="5069840" y="4835067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2E424E5-7246-48E2-8231-D85834F83863}"/>
              </a:ext>
            </a:extLst>
          </p:cNvPr>
          <p:cNvSpPr/>
          <p:nvPr/>
        </p:nvSpPr>
        <p:spPr>
          <a:xfrm>
            <a:off x="5069840" y="4881233"/>
            <a:ext cx="6299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прикладных мобильных приложений по запросу работодателя в сфере цифровой экономики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74F039-C7DD-4BF5-A6B1-E6534CB61167}"/>
              </a:ext>
            </a:extLst>
          </p:cNvPr>
          <p:cNvSpPr/>
          <p:nvPr/>
        </p:nvSpPr>
        <p:spPr>
          <a:xfrm>
            <a:off x="5069840" y="5930673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069840" y="5930673"/>
            <a:ext cx="46065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b="1" dirty="0">
                <a:solidFill>
                  <a:schemeClr val="bg1"/>
                </a:solidFill>
                <a:latin typeface="Montserrat" pitchFamily="2" charset="0"/>
              </a:rPr>
              <a:t>Выполнение работ по профессии   </a:t>
            </a:r>
          </a:p>
          <a:p>
            <a:pPr marL="92075" lvl="5" indent="263525"/>
            <a:r>
              <a:rPr lang="ru-RU" sz="1400" b="1" dirty="0">
                <a:solidFill>
                  <a:schemeClr val="bg1"/>
                </a:solidFill>
                <a:latin typeface="Montserrat" pitchFamily="2" charset="0"/>
              </a:rPr>
              <a:t>Оператор электронно-вычислительных </a:t>
            </a:r>
          </a:p>
          <a:p>
            <a:pPr marL="92075" lvl="5" indent="263525"/>
            <a:r>
              <a:rPr lang="ru-RU" sz="1400" b="1" dirty="0">
                <a:solidFill>
                  <a:schemeClr val="bg1"/>
                </a:solidFill>
                <a:latin typeface="Montserrat" pitchFamily="2" charset="0"/>
              </a:rPr>
              <a:t>и вычислительных машин</a:t>
            </a:r>
          </a:p>
        </p:txBody>
      </p:sp>
    </p:spTree>
    <p:extLst>
      <p:ext uri="{BB962C8B-B14F-4D97-AF65-F5344CB8AC3E}">
        <p14:creationId xmlns:p14="http://schemas.microsoft.com/office/powerpoint/2010/main" val="1732386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/>
          <p:nvPr/>
        </p:nvSpPr>
        <p:spPr>
          <a:xfrm>
            <a:off x="1640800" y="762077"/>
            <a:ext cx="961648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algn="ctr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ЧТО ИЗУЧАЕТ « ПРОГРАММИСТ»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/>
          <p:nvPr/>
        </p:nvSpPr>
        <p:spPr>
          <a:xfrm>
            <a:off x="1930400" y="2015532"/>
            <a:ext cx="3901440" cy="408039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2D38D0E-3373-4579-B5AA-BCA23BD90293}"/>
              </a:ext>
            </a:extLst>
          </p:cNvPr>
          <p:cNvSpPr/>
          <p:nvPr/>
        </p:nvSpPr>
        <p:spPr>
          <a:xfrm>
            <a:off x="6431280" y="2015532"/>
            <a:ext cx="1971040" cy="182487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53FA348-4719-4497-9103-FE1050950E43}"/>
              </a:ext>
            </a:extLst>
          </p:cNvPr>
          <p:cNvSpPr/>
          <p:nvPr/>
        </p:nvSpPr>
        <p:spPr>
          <a:xfrm>
            <a:off x="6431280" y="4322427"/>
            <a:ext cx="1971040" cy="177349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AFA2E1C-F9EF-4C13-9063-2D6C274BC3E8}"/>
              </a:ext>
            </a:extLst>
          </p:cNvPr>
          <p:cNvSpPr/>
          <p:nvPr/>
        </p:nvSpPr>
        <p:spPr>
          <a:xfrm>
            <a:off x="9001760" y="2015532"/>
            <a:ext cx="1971040" cy="182487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2E55D8F-CAEF-4061-AFF9-2B1C147C4857}"/>
              </a:ext>
            </a:extLst>
          </p:cNvPr>
          <p:cNvSpPr/>
          <p:nvPr/>
        </p:nvSpPr>
        <p:spPr>
          <a:xfrm>
            <a:off x="9001760" y="4322427"/>
            <a:ext cx="1971040" cy="177349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E306BBC-69AC-43FE-AFF7-0D2C1AC4AA0A}"/>
              </a:ext>
            </a:extLst>
          </p:cNvPr>
          <p:cNvSpPr/>
          <p:nvPr/>
        </p:nvSpPr>
        <p:spPr>
          <a:xfrm>
            <a:off x="9001760" y="2235469"/>
            <a:ext cx="19710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Дополнительный ПМ</a:t>
            </a:r>
          </a:p>
          <a:p>
            <a:pPr marL="0" lvl="5" algn="ctr"/>
            <a:r>
              <a:rPr lang="ru-RU" sz="11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«</a:t>
            </a:r>
            <a:r>
              <a:rPr lang="ru-RU" sz="1100" b="1" dirty="0">
                <a:solidFill>
                  <a:schemeClr val="bg1"/>
                </a:solidFill>
                <a:latin typeface="Montserrat" pitchFamily="2" charset="0"/>
              </a:rPr>
              <a:t>Разработка прикладных мобильных приложений по запросу работодателя в сфере цифровой экономики</a:t>
            </a:r>
            <a:r>
              <a:rPr lang="ru-RU" sz="11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»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/>
          <p:nvPr/>
        </p:nvSpPr>
        <p:spPr>
          <a:xfrm>
            <a:off x="1930400" y="2015532"/>
            <a:ext cx="3830321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Проектирование и разработка баз данных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Управление базами данных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программных модулей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Осуществление интеграции программных модулей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Технология разработки и защиты баз данных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Поддержка и тестирование программных модулей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Численные методы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Математическое моделирование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кода информационных систем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5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мобильных приложений</a:t>
            </a:r>
            <a:b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</a:br>
            <a:endParaRPr lang="ru-RU" sz="1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49040" y="2147777"/>
            <a:ext cx="1953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Разработка веб-приложений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49040" y="4351039"/>
            <a:ext cx="195328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Montserrat" pitchFamily="2" charset="0"/>
              </a:rPr>
              <a:t>Рабочая профессия  «Оператор электронно-вычислительных и вычислительных машин»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163257" y="4470511"/>
            <a:ext cx="16480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0"/>
              </a:rPr>
              <a:t>Рабочая профессия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0"/>
              </a:rPr>
              <a:t> «Оператор БПЛА»</a:t>
            </a: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>
            <a:extLst>
              <a:ext uri="{FF2B5EF4-FFF2-40B4-BE49-F238E27FC236}">
                <a16:creationId xmlns:a16="http://schemas.microsoft.com/office/drawing/2014/main" id="{EADCC19D-901A-487D-99F6-A8858771C67E}"/>
              </a:ext>
            </a:extLst>
          </p:cNvPr>
          <p:cNvSpPr txBox="1"/>
          <p:nvPr/>
        </p:nvSpPr>
        <p:spPr>
          <a:xfrm>
            <a:off x="1092160" y="670637"/>
            <a:ext cx="896624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algn="ctr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ГДЕ НУЖЕН ПРОГРАММИСТ?</a:t>
            </a:r>
          </a:p>
        </p:txBody>
      </p:sp>
      <p:sp>
        <p:nvSpPr>
          <p:cNvPr id="6" name="Прямоугольник 5" descr="ФОТО ">
            <a:extLst>
              <a:ext uri="{FF2B5EF4-FFF2-40B4-BE49-F238E27FC236}">
                <a16:creationId xmlns:a16="http://schemas.microsoft.com/office/drawing/2014/main" id="{4658AA57-162B-4124-8F52-D1EC892C5B42}"/>
              </a:ext>
            </a:extLst>
          </p:cNvPr>
          <p:cNvSpPr/>
          <p:nvPr/>
        </p:nvSpPr>
        <p:spPr>
          <a:xfrm>
            <a:off x="355294" y="2643578"/>
            <a:ext cx="3434386" cy="2773679"/>
          </a:xfrm>
          <a:prstGeom prst="rect">
            <a:avLst/>
          </a:prstGeom>
          <a:solidFill>
            <a:srgbClr val="12205A">
              <a:alpha val="5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мастерской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14DF20-CB02-426E-B190-EBC935D213E8}"/>
              </a:ext>
            </a:extLst>
          </p:cNvPr>
          <p:cNvSpPr/>
          <p:nvPr/>
        </p:nvSpPr>
        <p:spPr>
          <a:xfrm>
            <a:off x="680484" y="1125663"/>
            <a:ext cx="10160236" cy="876453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60DE0B1-3E8D-45A3-9C38-16C1E18EEF8D}"/>
              </a:ext>
            </a:extLst>
          </p:cNvPr>
          <p:cNvSpPr/>
          <p:nvPr/>
        </p:nvSpPr>
        <p:spPr>
          <a:xfrm>
            <a:off x="700210" y="1279809"/>
            <a:ext cx="101602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«Разработка и управление программным обеспечением» могут работать в различных сферах экономики, где требуется написание, тестирование, отладку и сопровождение программных кодов. Основные сферы включают:</a:t>
            </a:r>
            <a:endParaRPr lang="ru-RU" sz="1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A0BA80F-8599-4CCB-8309-7023A0B07625}"/>
              </a:ext>
            </a:extLst>
          </p:cNvPr>
          <p:cNvSpPr/>
          <p:nvPr/>
        </p:nvSpPr>
        <p:spPr>
          <a:xfrm>
            <a:off x="4160989" y="2141068"/>
            <a:ext cx="6431280" cy="32187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5A65E91-7D52-4C60-99BC-31A357EDFCE0}"/>
              </a:ext>
            </a:extLst>
          </p:cNvPr>
          <p:cNvSpPr/>
          <p:nvPr/>
        </p:nvSpPr>
        <p:spPr>
          <a:xfrm>
            <a:off x="4286926" y="2246630"/>
            <a:ext cx="62992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Вертикальный рост:</a:t>
            </a:r>
          </a:p>
          <a:p>
            <a:endParaRPr lang="ru-RU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Младший разработчик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Средний разработчик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Старший разработчик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Руководитель отдела разработки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Технический директор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4B34FD77-8450-47F4-9138-8C263275DF61}"/>
              </a:ext>
            </a:extLst>
          </p:cNvPr>
          <p:cNvSpPr txBox="1"/>
          <p:nvPr/>
        </p:nvSpPr>
        <p:spPr>
          <a:xfrm>
            <a:off x="732351" y="5558857"/>
            <a:ext cx="9685858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Выпускники специальности «Разработка и управление программным обеспечением» могут работать в различных сферах экономики, где требуется написание, тестирование, отладку и сопровождение программных кодов. .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51" y="2643578"/>
            <a:ext cx="3024187" cy="2716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725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4C63D4-4AC6-4BCC-B86F-7BC2118A3BCB}"/>
              </a:ext>
            </a:extLst>
          </p:cNvPr>
          <p:cNvSpPr/>
          <p:nvPr/>
        </p:nvSpPr>
        <p:spPr>
          <a:xfrm>
            <a:off x="3901440" y="1954238"/>
            <a:ext cx="7376160" cy="469276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91F8B1-70C4-4772-9191-E3A5DFBD3B9A}"/>
              </a:ext>
            </a:extLst>
          </p:cNvPr>
          <p:cNvSpPr/>
          <p:nvPr/>
        </p:nvSpPr>
        <p:spPr>
          <a:xfrm>
            <a:off x="4196080" y="2043450"/>
            <a:ext cx="70815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ОО «АЛЕКС ИНТЕГРО»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ПАО МТС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ОАО «УФАНЕТ»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НПК «ПРОГРЕСС»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 ГК «</a:t>
            </a:r>
            <a:r>
              <a:rPr lang="ru-RU" sz="2400" b="1" dirty="0" err="1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АйТи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»</a:t>
            </a:r>
            <a:endParaRPr lang="en-US" sz="2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  <a:sym typeface="Clear Sans"/>
            </a:endParaRPr>
          </a:p>
        </p:txBody>
      </p:sp>
      <p:pic>
        <p:nvPicPr>
          <p:cNvPr id="8" name="Picture 4" descr="Ростелеком - официальный сайт для физ. лиц. г. Москва. Доступ в интернет,  ТВ и телефонная связь.">
            <a:extLst>
              <a:ext uri="{FF2B5EF4-FFF2-40B4-BE49-F238E27FC236}">
                <a16:creationId xmlns:a16="http://schemas.microsoft.com/office/drawing/2014/main" id="{3207E18E-5162-433B-9A84-E1F39E534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472" y="210997"/>
            <a:ext cx="969217" cy="96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Вивокомп (Vivocomp)">
            <a:extLst>
              <a:ext uri="{FF2B5EF4-FFF2-40B4-BE49-F238E27FC236}">
                <a16:creationId xmlns:a16="http://schemas.microsoft.com/office/drawing/2014/main" id="{E26DD3E0-133E-4C82-96CD-79DCAD2A1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471" y="1519624"/>
            <a:ext cx="969217" cy="96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На сайте «БашРТС» открылся «личный кабинет» клиента">
            <a:extLst>
              <a:ext uri="{FF2B5EF4-FFF2-40B4-BE49-F238E27FC236}">
                <a16:creationId xmlns:a16="http://schemas.microsoft.com/office/drawing/2014/main" id="{068BB2A9-E16C-400F-B12F-D90E7FFED2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82" r="69667" b="30025"/>
          <a:stretch/>
        </p:blipFill>
        <p:spPr bwMode="auto">
          <a:xfrm>
            <a:off x="11077471" y="4017636"/>
            <a:ext cx="1069164" cy="107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Логотип Уфанет / Телекоммуникации / TopLogos.ru">
            <a:extLst>
              <a:ext uri="{FF2B5EF4-FFF2-40B4-BE49-F238E27FC236}">
                <a16:creationId xmlns:a16="http://schemas.microsoft.com/office/drawing/2014/main" id="{6EEAAFB3-0EA3-4CBD-A3FC-127AA00EC1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94"/>
          <a:stretch/>
        </p:blipFill>
        <p:spPr bwMode="auto">
          <a:xfrm>
            <a:off x="11087631" y="2709009"/>
            <a:ext cx="969217" cy="105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B5289050-8B04-4D48-A9FB-5836A92FDF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A2C75E-DA32-46BE-930C-64164C945D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615" y="2195095"/>
            <a:ext cx="3460505" cy="346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384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10405</TotalTime>
  <Words>297</Words>
  <Application>Microsoft Office PowerPoint</Application>
  <PresentationFormat>Широкоэкранный</PresentationFormat>
  <Paragraphs>55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Clear Sans</vt:lpstr>
      <vt:lpstr>Montserrat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Плотникова Виктория Константиновна</dc:creator>
  <cp:lastModifiedBy>Бронштейн Марина Ефимовна</cp:lastModifiedBy>
  <cp:revision>38</cp:revision>
  <dcterms:created xsi:type="dcterms:W3CDTF">2025-05-20T09:00:44Z</dcterms:created>
  <dcterms:modified xsi:type="dcterms:W3CDTF">2026-04-14T08:33:31Z</dcterms:modified>
</cp:coreProperties>
</file>