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57" r:id="rId4"/>
    <p:sldId id="264" r:id="rId5"/>
    <p:sldId id="259" r:id="rId6"/>
    <p:sldId id="274" r:id="rId7"/>
    <p:sldId id="273" r:id="rId8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  <p:embeddedFont>
      <p:font typeface="Clear Sans" panose="020B0604020202020204" charset="0"/>
      <p:regular r:id="rId16"/>
    </p:embeddedFont>
    <p:embeddedFont>
      <p:font typeface="Clear Sans Medium" panose="020B0604020202020204" charset="0"/>
      <p:regular r:id="rId17"/>
    </p:embeddedFont>
    <p:embeddedFont>
      <p:font typeface="Montserrat" panose="00000500000000000000" pitchFamily="2" charset="-52"/>
      <p:regular r:id="rId18"/>
      <p:bold r:id="rId19"/>
      <p:italic r:id="rId20"/>
      <p:boldItalic r:id="rId21"/>
    </p:embeddedFont>
    <p:embeddedFont>
      <p:font typeface="Tahoma" panose="020B0604030504040204" pitchFamily="34" charset="0"/>
      <p:regular r:id="rId22"/>
      <p:bold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17" autoAdjust="0"/>
    <p:restoredTop sz="93537" autoAdjust="0"/>
  </p:normalViewPr>
  <p:slideViewPr>
    <p:cSldViewPr>
      <p:cViewPr varScale="1">
        <p:scale>
          <a:sx n="72" d="100"/>
          <a:sy n="72" d="100"/>
        </p:scale>
        <p:origin x="8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D3152-EFF5-4134-923D-70A460CA0591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9EAC7-71FB-46A6-A68E-8B1A9166F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204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9EAC7-71FB-46A6-A68E-8B1A9166F5E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601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E9F8FA-A9D4-45EC-9A6C-269A8E0BA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09EE3D9-909A-44F6-BFC2-EE4110354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F834CB-5854-4E39-BC2B-EBA9F15D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C4FEF1-FC8C-42BA-A1D2-5315A683A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66F184-F1A1-44BF-B9CC-12DC034EA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013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CC2A24-1DAC-4309-9BEA-C6D268496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A566D4-9872-4947-BB82-E37CFDDD0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2D15C2-5036-4A97-B29E-1A4721F4A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46E6B8-F076-4EF0-8309-412C4025A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43B323-FDD4-458C-A034-7B8B1443D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718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6C275A-B2F2-46DA-B0F7-9015473E8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937338-788F-47D1-8243-78CC17DC4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60D61A-5DB3-47B6-9732-6E94A4757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2DEDD6-00E3-44E9-8910-33383C648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E5264C-FDE9-46C6-A304-10966D448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772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5AB32-8213-43AD-96CF-D10148685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F1D98C-DE91-4C41-9ED2-570F0C3EF8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59EFEF-3805-4B81-BECA-059CCB331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C63770-D63F-4F35-A77C-E0773C42A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DC3BD5-A4C3-47C8-A00A-AA4095E06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A907F0-D3D6-4299-B568-155D7494B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250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9DA04-DF4F-4DD6-8897-722971EE4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BE0480-EFB4-49BA-948B-F1580396E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82B68C-4181-4E77-B73D-60CB80DBE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EFD3305-7AB8-4213-8229-F4A442EAB0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4840CF6-B9C3-46A1-BCC2-56CE4D3AA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46E20FF-3A55-4BF3-AFE7-8ED9B09AF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1910A38-C70B-4F7D-A64B-CCCDB9CB5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0AFDCAB-A083-4DE5-A07A-B4D4F39A5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383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888D9-F879-4A41-AB84-D910E380B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276F312-5952-4D45-97F1-438232424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765A6B1-DB35-435B-8B98-F9F485D7E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1EEF19-48D5-469B-86A9-6A8990CEC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446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BB5849-4125-44E0-8AA8-EDE3CE084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8212BEB-52EC-488E-809D-07081F896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4984D3-8E6A-4511-ABFC-E0E52D16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14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07F0B-CB91-4387-8CD5-DF6F6DD1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F63AA8-19B5-4998-B550-9F1425ECA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8CB24F-5579-454D-B693-7488BA1B3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E3B473-14B3-4A61-A20C-2B839B0AB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4EBB7A-8573-4651-973A-153D15FB7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718BBE-A577-43C7-8647-5A404C4C5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5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DED85-7EA2-423A-8F73-18BC5AC1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0E6728F-7C92-4D83-8259-3B8DD12829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A2C603-CA1F-4EEF-A65B-7D0DBE47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B0544E-F492-436D-A606-1131C1E35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EB8614-3F7D-4E75-8D3C-1CC40BBB5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FE616B-00EB-4620-928F-FBAA66C36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24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567CF-5997-46F6-B5EC-4DC16BA4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AF5C9B9-7471-4329-86B4-41FA055A8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ED994A-4748-486A-835C-CC085526F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51D638-2117-4433-873D-6B528203A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5CF823-91F5-4156-940C-0F7443B12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9943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0D496CA-1517-47F4-B126-DD760516E0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9B073D9-0EC8-4175-B0A7-87113EE0F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C728F4-DE3C-43C2-A4E5-3778EDAF7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ADC581-EC0E-480F-BF8C-6DAE6B487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380660-496B-48A6-AB1C-72232EEC5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66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5D63B-111A-4C36-82CB-057924836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37A2F0-723F-49CD-9A92-6AB93C4FA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5C6BA4-C201-43C0-AA1F-A16F35E20C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BFB665-B226-4F35-9934-72B8523B5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317A77-1ADD-454A-A623-2CAF377B7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41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12" Type="http://schemas.openxmlformats.org/officeDocument/2006/relationships/image" Target="../media/image2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svg"/><Relationship Id="rId10" Type="http://schemas.openxmlformats.org/officeDocument/2006/relationships/image" Target="../media/image19.sv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1.svg"/><Relationship Id="rId3" Type="http://schemas.openxmlformats.org/officeDocument/2006/relationships/oleObject" Target="../embeddings/oleObject1.bin"/><Relationship Id="rId7" Type="http://schemas.openxmlformats.org/officeDocument/2006/relationships/image" Target="../media/image25.png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.svg"/><Relationship Id="rId1" Type="http://schemas.openxmlformats.org/officeDocument/2006/relationships/vmlDrawing" Target="../drawings/vmlDrawing1.vml"/><Relationship Id="rId6" Type="http://schemas.openxmlformats.org/officeDocument/2006/relationships/image" Target="../media/image24.sv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.png"/><Relationship Id="rId10" Type="http://schemas.openxmlformats.org/officeDocument/2006/relationships/image" Target="../media/image28.svg"/><Relationship Id="rId4" Type="http://schemas.openxmlformats.org/officeDocument/2006/relationships/image" Target="../media/image22.emf"/><Relationship Id="rId9" Type="http://schemas.openxmlformats.org/officeDocument/2006/relationships/image" Target="../media/image27.png"/><Relationship Id="rId14" Type="http://schemas.openxmlformats.org/officeDocument/2006/relationships/image" Target="../media/image3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1.svg"/><Relationship Id="rId3" Type="http://schemas.openxmlformats.org/officeDocument/2006/relationships/oleObject" Target="../embeddings/oleObject2.bin"/><Relationship Id="rId7" Type="http://schemas.openxmlformats.org/officeDocument/2006/relationships/image" Target="../media/image14.png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4.svg"/><Relationship Id="rId11" Type="http://schemas.openxmlformats.org/officeDocument/2006/relationships/image" Target="../media/image35.png"/><Relationship Id="rId5" Type="http://schemas.openxmlformats.org/officeDocument/2006/relationships/image" Target="../media/image33.png"/><Relationship Id="rId10" Type="http://schemas.openxmlformats.org/officeDocument/2006/relationships/image" Target="../media/image17.png"/><Relationship Id="rId4" Type="http://schemas.openxmlformats.org/officeDocument/2006/relationships/image" Target="../media/image32.emf"/><Relationship Id="rId9" Type="http://schemas.openxmlformats.org/officeDocument/2006/relationships/image" Target="../media/image26.png"/><Relationship Id="rId1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37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39.jpeg"/><Relationship Id="rId5" Type="http://schemas.openxmlformats.org/officeDocument/2006/relationships/image" Target="../media/image9.png"/><Relationship Id="rId10" Type="http://schemas.openxmlformats.org/officeDocument/2006/relationships/image" Target="../media/image21.svg"/><Relationship Id="rId4" Type="http://schemas.openxmlformats.org/officeDocument/2006/relationships/image" Target="../media/image38.sv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C4E72E0-6E87-4C6D-BA15-59D9FFFEE6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4" y="2788135"/>
            <a:ext cx="13887849" cy="4710729"/>
            <a:chOff x="0" y="0"/>
            <a:chExt cx="19106557" cy="6280972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19106557" cy="6280972"/>
              <a:chOff x="0" y="0"/>
              <a:chExt cx="64966666" cy="21356743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64966664" cy="21356743"/>
              </a:xfrm>
              <a:custGeom>
                <a:avLst/>
                <a:gdLst/>
                <a:ahLst/>
                <a:cxnLst/>
                <a:rect l="l" t="t" r="r" b="b"/>
                <a:pathLst>
                  <a:path w="64966664" h="21356743">
                    <a:moveTo>
                      <a:pt x="0" y="0"/>
                    </a:moveTo>
                    <a:lnTo>
                      <a:pt x="0" y="21356743"/>
                    </a:lnTo>
                    <a:lnTo>
                      <a:pt x="64966664" y="21356743"/>
                    </a:lnTo>
                    <a:lnTo>
                      <a:pt x="64966664" y="0"/>
                    </a:lnTo>
                    <a:lnTo>
                      <a:pt x="0" y="0"/>
                    </a:lnTo>
                    <a:close/>
                    <a:moveTo>
                      <a:pt x="64905706" y="21295782"/>
                    </a:moveTo>
                    <a:lnTo>
                      <a:pt x="59690" y="21295782"/>
                    </a:lnTo>
                    <a:lnTo>
                      <a:pt x="59690" y="59690"/>
                    </a:lnTo>
                    <a:lnTo>
                      <a:pt x="64905706" y="59690"/>
                    </a:lnTo>
                    <a:lnTo>
                      <a:pt x="64905706" y="2129578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380494" y="978125"/>
              <a:ext cx="11074399" cy="443198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5400" b="1" spc="-13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09.02.08 </a:t>
              </a:r>
            </a:p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5400" b="1" spc="-2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54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«Интеллектуальные интегрированные системы»</a:t>
              </a:r>
              <a:endParaRPr lang="ru-RU" sz="5400" b="1" spc="18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02312" y="-1"/>
            <a:ext cx="2607602" cy="2018960"/>
          </a:xfrm>
          <a:custGeom>
            <a:avLst/>
            <a:gdLst/>
            <a:ahLst/>
            <a:cxnLst/>
            <a:rect l="l" t="t" r="r" b="b"/>
            <a:pathLst>
              <a:path w="2607602" h="2604342">
                <a:moveTo>
                  <a:pt x="0" y="0"/>
                </a:moveTo>
                <a:lnTo>
                  <a:pt x="2607601" y="0"/>
                </a:lnTo>
                <a:lnTo>
                  <a:pt x="2607601" y="2604342"/>
                </a:lnTo>
                <a:lnTo>
                  <a:pt x="0" y="26043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8994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4D61F28D-B731-4648-9EE5-02F17DFBC46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84080" y="8464860"/>
            <a:ext cx="8631891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defTabSz="1219170">
              <a:spcBef>
                <a:spcPts val="7"/>
              </a:spcBef>
            </a:pPr>
            <a:r>
              <a:rPr lang="ru-RU" sz="2400" b="1" spc="4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С</a:t>
            </a:r>
            <a:r>
              <a:rPr lang="ru-RU" sz="2400" b="1" spc="3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Р</a:t>
            </a:r>
            <a:r>
              <a:rPr lang="ru-RU" sz="2400" b="1" spc="2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ОК</a:t>
            </a:r>
            <a:r>
              <a:rPr lang="ru-RU" sz="2400" b="1" spc="-17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2400" b="1" spc="25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ОБУЧ</a:t>
            </a:r>
            <a:r>
              <a:rPr lang="ru-RU" sz="2400" b="1" spc="32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ЕНИЯ: </a:t>
            </a:r>
          </a:p>
          <a:p>
            <a:pPr marL="16933" defTabSz="1219170">
              <a:spcBef>
                <a:spcPts val="7"/>
              </a:spcBef>
            </a:pPr>
            <a:r>
              <a:rPr lang="en-US" sz="3200" b="1" spc="-1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2</a:t>
            </a:r>
            <a:r>
              <a:rPr lang="ru-RU" sz="3200" b="1" spc="-18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173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ГОДА</a:t>
            </a:r>
            <a:r>
              <a:rPr lang="ru-RU" sz="3200" b="1" spc="2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-26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10</a:t>
            </a:r>
            <a:r>
              <a:rPr lang="ru-RU" sz="3200" b="1" spc="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2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МЕСЯЦ</a:t>
            </a:r>
            <a:r>
              <a:rPr lang="ru-RU" sz="3200" b="1" spc="18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</a:t>
            </a:r>
            <a:r>
              <a:rPr lang="ru-RU" sz="3200" b="1" spc="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В (НА БАЗЕ 9 КЛАССОВ)</a:t>
            </a:r>
            <a:endParaRPr lang="ru-RU" sz="3200" b="1" dirty="0">
              <a:solidFill>
                <a:prstClr val="black"/>
              </a:solidFill>
              <a:latin typeface="Clear Sans" panose="020B0604020202020204" charset="0"/>
              <a:cs typeface="Clear Sans" panose="020B060402020202020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AD9EBBB-952C-4F61-92C5-468D59C357F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6595656" y="8502835"/>
            <a:ext cx="1608550" cy="94246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B93E24D-9C70-440E-8509-20D264DA0B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338591" y="7941381"/>
            <a:ext cx="1180214" cy="206537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72BC520-7D18-4285-BA2B-0DF57AF2D6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988898" y="3355126"/>
            <a:ext cx="1593005" cy="3576747"/>
          </a:xfrm>
          <a:prstGeom prst="rect">
            <a:avLst/>
          </a:prstGeom>
        </p:spPr>
      </p:pic>
      <p:sp>
        <p:nvSpPr>
          <p:cNvPr id="15" name="Freeform 10">
            <a:extLst>
              <a:ext uri="{FF2B5EF4-FFF2-40B4-BE49-F238E27FC236}">
                <a16:creationId xmlns:a16="http://schemas.microsoft.com/office/drawing/2014/main" id="{740B0C8B-5722-4635-8708-F3DF5C26C2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3610642">
            <a:off x="-4349444" y="1155299"/>
            <a:ext cx="10947911" cy="7143501"/>
          </a:xfrm>
          <a:custGeom>
            <a:avLst/>
            <a:gdLst>
              <a:gd name="connsiteX0" fmla="*/ 0 w 3519362"/>
              <a:gd name="connsiteY0" fmla="*/ 0 h 3290604"/>
              <a:gd name="connsiteX1" fmla="*/ 1389149 w 3519362"/>
              <a:gd name="connsiteY1" fmla="*/ 309610 h 3290604"/>
              <a:gd name="connsiteX2" fmla="*/ 3519362 w 3519362"/>
              <a:gd name="connsiteY2" fmla="*/ 3290604 h 3290604"/>
              <a:gd name="connsiteX3" fmla="*/ 0 w 3519362"/>
              <a:gd name="connsiteY3" fmla="*/ 3290604 h 3290604"/>
              <a:gd name="connsiteX4" fmla="*/ 0 w 3519362"/>
              <a:gd name="connsiteY4" fmla="*/ 0 h 3290604"/>
              <a:gd name="connsiteX0" fmla="*/ 0 w 3742028"/>
              <a:gd name="connsiteY0" fmla="*/ 0 h 3356745"/>
              <a:gd name="connsiteX1" fmla="*/ 1389149 w 3742028"/>
              <a:gd name="connsiteY1" fmla="*/ 309610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  <a:gd name="connsiteX0" fmla="*/ 0 w 3742028"/>
              <a:gd name="connsiteY0" fmla="*/ 0 h 3356745"/>
              <a:gd name="connsiteX1" fmla="*/ 1374304 w 3742028"/>
              <a:gd name="connsiteY1" fmla="*/ 315016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2028" h="3356745">
                <a:moveTo>
                  <a:pt x="0" y="0"/>
                </a:moveTo>
                <a:lnTo>
                  <a:pt x="1374304" y="315016"/>
                </a:lnTo>
                <a:lnTo>
                  <a:pt x="3742028" y="3356745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r="27261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9FBC88C-9594-4FC3-B4EF-490D88B4428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61560" y="818063"/>
            <a:ext cx="8233333" cy="1617693"/>
          </a:xfrm>
          <a:prstGeom prst="rect">
            <a:avLst/>
          </a:prstGeom>
        </p:spPr>
      </p:pic>
      <p:sp>
        <p:nvSpPr>
          <p:cNvPr id="23" name="Freeform 35">
            <a:extLst>
              <a:ext uri="{FF2B5EF4-FFF2-40B4-BE49-F238E27FC236}">
                <a16:creationId xmlns:a16="http://schemas.microsoft.com/office/drawing/2014/main" id="{C3D70A66-2300-46D3-9883-EB7AE51787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258957" y="7284956"/>
            <a:ext cx="1244281" cy="1274551"/>
          </a:xfrm>
          <a:custGeom>
            <a:avLst/>
            <a:gdLst/>
            <a:ahLst/>
            <a:cxnLst/>
            <a:rect l="l" t="t" r="r" b="b"/>
            <a:pathLst>
              <a:path w="1244281" h="1274551">
                <a:moveTo>
                  <a:pt x="0" y="0"/>
                </a:moveTo>
                <a:lnTo>
                  <a:pt x="1244280" y="0"/>
                </a:lnTo>
                <a:lnTo>
                  <a:pt x="1244280" y="1274551"/>
                </a:lnTo>
                <a:lnTo>
                  <a:pt x="0" y="12745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C56DB5F6-BDA0-49ED-99FA-6CA5BA994C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7CBCAB59-C26E-4868-A971-051876DAFB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67987"/>
          <a:stretch/>
        </p:blipFill>
        <p:spPr>
          <a:xfrm>
            <a:off x="6840345" y="8751289"/>
            <a:ext cx="4812789" cy="1535712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0" y="3634075"/>
            <a:ext cx="8697236" cy="5012847"/>
            <a:chOff x="0" y="0"/>
            <a:chExt cx="9860957" cy="6683796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9860957" cy="6683796"/>
              <a:chOff x="0" y="0"/>
              <a:chExt cx="33529511" cy="22726437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3529510" cy="22726438"/>
              </a:xfrm>
              <a:custGeom>
                <a:avLst/>
                <a:gdLst/>
                <a:ahLst/>
                <a:cxnLst/>
                <a:rect l="l" t="t" r="r" b="b"/>
                <a:pathLst>
                  <a:path w="33529510" h="22726438">
                    <a:moveTo>
                      <a:pt x="0" y="0"/>
                    </a:moveTo>
                    <a:lnTo>
                      <a:pt x="0" y="22726438"/>
                    </a:lnTo>
                    <a:lnTo>
                      <a:pt x="33529510" y="22726438"/>
                    </a:lnTo>
                    <a:lnTo>
                      <a:pt x="33529510" y="0"/>
                    </a:lnTo>
                    <a:lnTo>
                      <a:pt x="0" y="0"/>
                    </a:lnTo>
                    <a:close/>
                    <a:moveTo>
                      <a:pt x="33468549" y="22665477"/>
                    </a:moveTo>
                    <a:lnTo>
                      <a:pt x="59690" y="22665477"/>
                    </a:lnTo>
                    <a:lnTo>
                      <a:pt x="59690" y="59690"/>
                    </a:lnTo>
                    <a:lnTo>
                      <a:pt x="33468549" y="59690"/>
                    </a:lnTo>
                    <a:lnTo>
                      <a:pt x="33468549" y="2266547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59896" y="894967"/>
              <a:ext cx="6336851" cy="49244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Техник по интеллектуальным интегрированным системам</a:t>
              </a:r>
            </a:p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– техник, который занимается разработкой, внедрением, сопровождением и техническим обслуживанием интеллектуальных систем, объединяющих программные и аппаратные компоненты </a:t>
              </a:r>
            </a:p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с элементами искусственного интеллекта и автоматизации</a:t>
              </a:r>
              <a:endParaRPr lang="ru-RU" sz="1400" dirty="0">
                <a:latin typeface="Clear Sans Medium" panose="020B0604020202020204" charset="0"/>
                <a:cs typeface="Clear Sans Medium" panose="020B0604020202020204" charset="0"/>
              </a:endParaRPr>
            </a:p>
          </p:txBody>
        </p:sp>
      </p:grp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05000" y="1778579"/>
            <a:ext cx="543239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9"/>
              </a:lnSpc>
            </a:pPr>
            <a:r>
              <a:rPr lang="ru-RU" sz="7000" b="1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Кто он?</a:t>
            </a:r>
            <a:endParaRPr lang="en-US" sz="7000" b="1" dirty="0">
              <a:solidFill>
                <a:schemeClr val="bg1"/>
              </a:solidFill>
              <a:latin typeface="Clear Sans Medium" panose="020B0604020202020204" charset="0"/>
              <a:ea typeface="Clear Sans Medium"/>
              <a:cs typeface="Clear Sans Medium" panose="020B0604020202020204" charset="0"/>
              <a:sym typeface="Clear Sans Medium"/>
            </a:endParaRPr>
          </a:p>
        </p:txBody>
      </p:sp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439652" y="1755378"/>
            <a:ext cx="8300033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44"/>
              </a:lnSpc>
              <a:spcBef>
                <a:spcPct val="0"/>
              </a:spcBef>
            </a:pPr>
            <a:r>
              <a:rPr lang="ru-RU" sz="6995" b="1" u="none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Чем занимается?</a:t>
            </a:r>
            <a:endParaRPr lang="en-US" sz="6995" b="1" u="none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34" name="Freeform 3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8423593"/>
            <a:ext cx="1028700" cy="1076361"/>
          </a:xfrm>
          <a:custGeom>
            <a:avLst/>
            <a:gdLst/>
            <a:ahLst/>
            <a:cxnLst/>
            <a:rect l="l" t="t" r="r" b="b"/>
            <a:pathLst>
              <a:path w="1308645" h="1076361">
                <a:moveTo>
                  <a:pt x="0" y="0"/>
                </a:moveTo>
                <a:lnTo>
                  <a:pt x="1308645" y="0"/>
                </a:lnTo>
                <a:lnTo>
                  <a:pt x="1308645" y="1076361"/>
                </a:lnTo>
                <a:lnTo>
                  <a:pt x="0" y="10763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7213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6" name="Freeform 3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44008" y="-1"/>
            <a:ext cx="1217088" cy="698703"/>
          </a:xfrm>
          <a:custGeom>
            <a:avLst/>
            <a:gdLst/>
            <a:ahLst/>
            <a:cxnLst/>
            <a:rect l="l" t="t" r="r" b="b"/>
            <a:pathLst>
              <a:path w="1217088" h="1017790">
                <a:moveTo>
                  <a:pt x="0" y="0"/>
                </a:moveTo>
                <a:lnTo>
                  <a:pt x="1217088" y="0"/>
                </a:lnTo>
                <a:lnTo>
                  <a:pt x="1217088" y="1017790"/>
                </a:lnTo>
                <a:lnTo>
                  <a:pt x="0" y="10177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566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7" name="TextBox 19">
            <a:extLst>
              <a:ext uri="{FF2B5EF4-FFF2-40B4-BE49-F238E27FC236}">
                <a16:creationId xmlns:a16="http://schemas.microsoft.com/office/drawing/2014/main" id="{0DFE3077-F50D-4368-ADEE-A150F5B0E3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477000" y="2003546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01</a:t>
            </a:r>
          </a:p>
        </p:txBody>
      </p:sp>
      <p:sp>
        <p:nvSpPr>
          <p:cNvPr id="41" name="Freeform 10">
            <a:extLst>
              <a:ext uri="{FF2B5EF4-FFF2-40B4-BE49-F238E27FC236}">
                <a16:creationId xmlns:a16="http://schemas.microsoft.com/office/drawing/2014/main" id="{88B2D55F-F3D5-4BB0-957E-452EAE9BB7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057380" y="4708347"/>
            <a:ext cx="2230619" cy="2671202"/>
          </a:xfrm>
          <a:custGeom>
            <a:avLst/>
            <a:gdLst/>
            <a:ahLst/>
            <a:cxnLst/>
            <a:rect l="l" t="t" r="r" b="b"/>
            <a:pathLst>
              <a:path w="3519362" h="3290604">
                <a:moveTo>
                  <a:pt x="0" y="0"/>
                </a:moveTo>
                <a:lnTo>
                  <a:pt x="3519362" y="0"/>
                </a:lnTo>
                <a:lnTo>
                  <a:pt x="3519362" y="3290604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" r="-28076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7C408F0C-8510-4C36-85F4-B7A37BA775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16289350" y="698703"/>
            <a:ext cx="900670" cy="158166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58345C8-50C5-4D67-AAC6-A743EB4D4C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62443" y="9639300"/>
            <a:ext cx="4977557" cy="202575"/>
          </a:xfrm>
          <a:prstGeom prst="rect">
            <a:avLst/>
          </a:prstGeom>
        </p:spPr>
      </p:pic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EAEA70D9-98E1-49B1-9E6C-01944509A8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753600" y="3629400"/>
            <a:ext cx="2691529" cy="235229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88D92E9A-8478-42C2-A9FC-85613C7D34A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676830" y="3634074"/>
            <a:ext cx="2824236" cy="5012847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CED46D00-D438-440F-BB41-801188FFBE1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753599" y="3945577"/>
            <a:ext cx="272094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Разрабатывает программно-аппаратные интерфейсы микроконтроллерных систем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47524049-5557-4176-AEB8-F4B2B40D9D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801600" y="4408825"/>
            <a:ext cx="264056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Работает с программированием на языках C++ 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 Python, применяет основы искусственного интеллекта, нейросети, техническое зрение и управление манипуляторами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A91ADC3B-679C-4CC9-88CD-A14C1F296D0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753599" y="6602678"/>
            <a:ext cx="26915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Разработка приложений  взаимодействия  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  интеллектуальными  интегрированными системами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A5F799E2-F24F-4CEB-A30D-C0978DAD4C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753600" y="6303692"/>
            <a:ext cx="2691529" cy="235229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Объект 49">
            <a:extLst>
              <a:ext uri="{FF2B5EF4-FFF2-40B4-BE49-F238E27FC236}">
                <a16:creationId xmlns:a16="http://schemas.microsoft.com/office/drawing/2014/main" id="{9AC27F16-1F12-4F8D-90C6-083F0113E0E8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3965265770"/>
              </p:ext>
            </p:extLst>
          </p:nvPr>
        </p:nvGraphicFramePr>
        <p:xfrm>
          <a:off x="-299545" y="-168494"/>
          <a:ext cx="18790746" cy="10569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orelDRAW" r:id="rId3" imgW="10899232" imgH="5159487" progId="CorelDraw.Graphic.24">
                  <p:embed/>
                </p:oleObj>
              </mc:Choice>
              <mc:Fallback>
                <p:oleObj name="CorelDRAW" r:id="rId3" imgW="10899232" imgH="5159487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299545" y="-168494"/>
                        <a:ext cx="18790746" cy="10569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AF0E7E8E-056B-4B7B-A324-8F269BFC55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4762" t="11773"/>
          <a:stretch/>
        </p:blipFill>
        <p:spPr>
          <a:xfrm rot="10800000">
            <a:off x="12496800" y="1249208"/>
            <a:ext cx="5967224" cy="9075891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7467600" y="2781300"/>
            <a:ext cx="9791699" cy="1768146"/>
            <a:chOff x="0" y="-368058"/>
            <a:chExt cx="7325890" cy="1423399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-368058"/>
              <a:ext cx="7325890" cy="1423399"/>
              <a:chOff x="0" y="-617454"/>
              <a:chExt cx="12289910" cy="2387894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617454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27119" y="78159"/>
              <a:ext cx="6308767" cy="4955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000" dirty="0">
                  <a:solidFill>
                    <a:schemeClr val="bg1"/>
                  </a:solidFill>
                  <a:latin typeface="Montserrat" pitchFamily="2" charset="0"/>
                  <a:ea typeface="+mj-ea"/>
                  <a:cs typeface="+mj-cs"/>
                </a:rPr>
                <a:t>Проектирование архитектуры интеллектуальных интегрированных систем</a:t>
              </a:r>
            </a:p>
          </p:txBody>
        </p:sp>
      </p:grpSp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102309" y="1125691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02</a:t>
            </a:r>
          </a:p>
        </p:txBody>
      </p:sp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512091" y="-168495"/>
            <a:ext cx="2041606" cy="1417703"/>
          </a:xfrm>
          <a:custGeom>
            <a:avLst/>
            <a:gdLst/>
            <a:ahLst/>
            <a:cxnLst/>
            <a:rect l="l" t="t" r="r" b="b"/>
            <a:pathLst>
              <a:path w="2041606" h="2031398">
                <a:moveTo>
                  <a:pt x="0" y="0"/>
                </a:moveTo>
                <a:lnTo>
                  <a:pt x="2041606" y="0"/>
                </a:lnTo>
                <a:lnTo>
                  <a:pt x="2041606" y="2031398"/>
                </a:lnTo>
                <a:lnTo>
                  <a:pt x="0" y="203139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3288"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8" name="Group 2">
            <a:extLst>
              <a:ext uri="{FF2B5EF4-FFF2-40B4-BE49-F238E27FC236}">
                <a16:creationId xmlns:a16="http://schemas.microsoft.com/office/drawing/2014/main" id="{25B604A5-9B73-41B5-A3E6-4B737B47017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467600" y="4937263"/>
            <a:ext cx="9791699" cy="1501638"/>
            <a:chOff x="0" y="-276285"/>
            <a:chExt cx="7325890" cy="1423399"/>
          </a:xfrm>
        </p:grpSpPr>
        <p:grpSp>
          <p:nvGrpSpPr>
            <p:cNvPr id="29" name="Group 3">
              <a:extLst>
                <a:ext uri="{FF2B5EF4-FFF2-40B4-BE49-F238E27FC236}">
                  <a16:creationId xmlns:a16="http://schemas.microsoft.com/office/drawing/2014/main" id="{6A5A5F3C-1AF4-46A7-A383-F2D6BF87719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276285"/>
              <a:ext cx="7325890" cy="1423399"/>
              <a:chOff x="0" y="-463496"/>
              <a:chExt cx="12289910" cy="2387894"/>
            </a:xfrm>
          </p:grpSpPr>
          <p:sp>
            <p:nvSpPr>
              <p:cNvPr id="31" name="Freeform 4">
                <a:extLst>
                  <a:ext uri="{FF2B5EF4-FFF2-40B4-BE49-F238E27FC236}">
                    <a16:creationId xmlns:a16="http://schemas.microsoft.com/office/drawing/2014/main" id="{6EDD3000-1E00-4F24-9298-D82076EE365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63496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" name="TextBox 5">
              <a:extLst>
                <a:ext uri="{FF2B5EF4-FFF2-40B4-BE49-F238E27FC236}">
                  <a16:creationId xmlns:a16="http://schemas.microsoft.com/office/drawing/2014/main" id="{696E6CBD-5DB3-4B86-B946-69EB2268EA7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27119" y="152574"/>
              <a:ext cx="6308767" cy="5834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ru-RU" sz="2000" dirty="0">
                  <a:solidFill>
                    <a:schemeClr val="bg1"/>
                  </a:solidFill>
                  <a:latin typeface="Montserrat" pitchFamily="2" charset="0"/>
                  <a:ea typeface="+mj-ea"/>
                  <a:cs typeface="+mj-cs"/>
                </a:rPr>
                <a:t>Сопровождение и схемотехническое обслуживание интеллектуальных интегрированных систем</a:t>
              </a:r>
            </a:p>
          </p:txBody>
        </p:sp>
      </p:grpSp>
      <p:grpSp>
        <p:nvGrpSpPr>
          <p:cNvPr id="34" name="Group 2">
            <a:extLst>
              <a:ext uri="{FF2B5EF4-FFF2-40B4-BE49-F238E27FC236}">
                <a16:creationId xmlns:a16="http://schemas.microsoft.com/office/drawing/2014/main" id="{587D79BC-2AB2-41DC-8840-06D8FFCEA70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467600" y="6766062"/>
            <a:ext cx="9791699" cy="1501638"/>
            <a:chOff x="0" y="-14054"/>
            <a:chExt cx="7325890" cy="1423399"/>
          </a:xfrm>
        </p:grpSpPr>
        <p:grpSp>
          <p:nvGrpSpPr>
            <p:cNvPr id="35" name="Group 3">
              <a:extLst>
                <a:ext uri="{FF2B5EF4-FFF2-40B4-BE49-F238E27FC236}">
                  <a16:creationId xmlns:a16="http://schemas.microsoft.com/office/drawing/2014/main" id="{44D83E40-3F1C-48C5-8FF2-17CBCBC8A3D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14054"/>
              <a:ext cx="7325890" cy="1423399"/>
              <a:chOff x="0" y="-23577"/>
              <a:chExt cx="12289910" cy="2387894"/>
            </a:xfrm>
          </p:grpSpPr>
          <p:sp>
            <p:nvSpPr>
              <p:cNvPr id="37" name="Freeform 4">
                <a:extLst>
                  <a:ext uri="{FF2B5EF4-FFF2-40B4-BE49-F238E27FC236}">
                    <a16:creationId xmlns:a16="http://schemas.microsoft.com/office/drawing/2014/main" id="{357C3B84-9A38-4A0A-A928-1C58C72A8C9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23577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6" name="TextBox 5">
              <a:extLst>
                <a:ext uri="{FF2B5EF4-FFF2-40B4-BE49-F238E27FC236}">
                  <a16:creationId xmlns:a16="http://schemas.microsoft.com/office/drawing/2014/main" id="{8BB6C236-8870-499C-B1E7-F092E8C7C8E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29976" y="397608"/>
              <a:ext cx="6308767" cy="5834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ru-RU" sz="2000" dirty="0">
                  <a:solidFill>
                    <a:schemeClr val="bg1"/>
                  </a:solidFill>
                  <a:latin typeface="Montserrat" pitchFamily="2" charset="0"/>
                  <a:ea typeface="+mj-ea"/>
                  <a:cs typeface="+mj-cs"/>
                </a:rPr>
                <a:t>Сопровождение и схемотехническое обслуживание интеллектуальных интегрированных систем</a:t>
              </a:r>
            </a:p>
          </p:txBody>
        </p:sp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152DB40-C9D2-450C-AF98-91F45FF5D5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143" y="-533307"/>
            <a:ext cx="8731250" cy="859780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6EA5268-CF6A-4657-8D78-6E4F0EC9A6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34811" b="32043"/>
          <a:stretch/>
        </p:blipFill>
        <p:spPr>
          <a:xfrm rot="5460000">
            <a:off x="1483708" y="4426971"/>
            <a:ext cx="4190589" cy="7757346"/>
          </a:xfrm>
          <a:prstGeom prst="rect">
            <a:avLst/>
          </a:prstGeom>
        </p:spPr>
      </p:pic>
      <p:sp>
        <p:nvSpPr>
          <p:cNvPr id="22" name="TextBox 2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70767" y="956019"/>
            <a:ext cx="8354666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  <a:latin typeface="Clear Sans" panose="020B0604020202020204" charset="0"/>
                <a:cs typeface="Clear Sans" panose="020B0604020202020204" charset="0"/>
              </a:rPr>
              <a:t>КОМПЕТЕНЦИЯ</a:t>
            </a:r>
          </a:p>
          <a:p>
            <a:pPr marL="0" lvl="0" indent="0" algn="l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  <a:latin typeface="Clear Sans" panose="020B0604020202020204" charset="0"/>
                <a:cs typeface="Clear Sans" panose="020B0604020202020204" charset="0"/>
              </a:rPr>
              <a:t>ТЕХНИК ПО ИНТЕЛЛЕКТУАЛЬНЫМ</a:t>
            </a:r>
          </a:p>
          <a:p>
            <a:pPr marL="0" lvl="0" indent="0" algn="l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  <a:latin typeface="Clear Sans" panose="020B0604020202020204" charset="0"/>
                <a:cs typeface="Clear Sans" panose="020B0604020202020204" charset="0"/>
              </a:rPr>
              <a:t>ИНТЕГРИРОВАННЫМ СИСТЕМАМ</a:t>
            </a:r>
          </a:p>
        </p:txBody>
      </p:sp>
      <p:sp>
        <p:nvSpPr>
          <p:cNvPr id="49" name="Freeform 2">
            <a:extLst>
              <a:ext uri="{FF2B5EF4-FFF2-40B4-BE49-F238E27FC236}">
                <a16:creationId xmlns:a16="http://schemas.microsoft.com/office/drawing/2014/main" id="{E4AD8B07-DCC6-4D64-A7C7-4C4BE537F9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3598024">
            <a:off x="3931319" y="8606030"/>
            <a:ext cx="3039233" cy="2859211"/>
          </a:xfrm>
          <a:custGeom>
            <a:avLst/>
            <a:gdLst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42560 w 3575917"/>
              <a:gd name="connsiteY0" fmla="*/ 0 h 3426620"/>
              <a:gd name="connsiteX1" fmla="*/ 3575917 w 3575917"/>
              <a:gd name="connsiteY1" fmla="*/ 14199 h 3426620"/>
              <a:gd name="connsiteX2" fmla="*/ 3575917 w 3575917"/>
              <a:gd name="connsiteY2" fmla="*/ 3426620 h 3426620"/>
              <a:gd name="connsiteX3" fmla="*/ 214683 w 3575917"/>
              <a:gd name="connsiteY3" fmla="*/ 3426620 h 3426620"/>
              <a:gd name="connsiteX4" fmla="*/ 574749 w 3575917"/>
              <a:gd name="connsiteY4" fmla="*/ 2408331 h 3426620"/>
              <a:gd name="connsiteX5" fmla="*/ 2742560 w 3575917"/>
              <a:gd name="connsiteY5" fmla="*/ 0 h 3426620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2127 w 3627275"/>
              <a:gd name="connsiteY0" fmla="*/ 60338 h 3412421"/>
              <a:gd name="connsiteX1" fmla="*/ 3627275 w 3627275"/>
              <a:gd name="connsiteY1" fmla="*/ 0 h 3412421"/>
              <a:gd name="connsiteX2" fmla="*/ 3627275 w 3627275"/>
              <a:gd name="connsiteY2" fmla="*/ 3412421 h 3412421"/>
              <a:gd name="connsiteX3" fmla="*/ 204208 w 3627275"/>
              <a:gd name="connsiteY3" fmla="*/ 3406143 h 3412421"/>
              <a:gd name="connsiteX4" fmla="*/ 615395 w 3627275"/>
              <a:gd name="connsiteY4" fmla="*/ 2394438 h 3412421"/>
              <a:gd name="connsiteX5" fmla="*/ 2812127 w 3627275"/>
              <a:gd name="connsiteY5" fmla="*/ 60338 h 341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27275" h="3412421">
                <a:moveTo>
                  <a:pt x="2812127" y="60338"/>
                </a:moveTo>
                <a:lnTo>
                  <a:pt x="3627275" y="0"/>
                </a:lnTo>
                <a:lnTo>
                  <a:pt x="3627275" y="3412421"/>
                </a:lnTo>
                <a:lnTo>
                  <a:pt x="204208" y="3406143"/>
                </a:lnTo>
                <a:cubicBezTo>
                  <a:pt x="-311700" y="3249386"/>
                  <a:pt x="271807" y="3435098"/>
                  <a:pt x="615395" y="2394438"/>
                </a:cubicBezTo>
                <a:cubicBezTo>
                  <a:pt x="621305" y="2390054"/>
                  <a:pt x="2815076" y="55438"/>
                  <a:pt x="2812127" y="60338"/>
                </a:cubicBez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CF7E5604-D80A-45F8-9427-0B08714F05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262443" y="9639300"/>
            <a:ext cx="4977557" cy="202575"/>
          </a:xfrm>
          <a:prstGeom prst="rect">
            <a:avLst/>
          </a:prstGeom>
        </p:spPr>
      </p:pic>
      <p:sp>
        <p:nvSpPr>
          <p:cNvPr id="54" name="Прямоугольник 42">
            <a:extLst>
              <a:ext uri="{FF2B5EF4-FFF2-40B4-BE49-F238E27FC236}">
                <a16:creationId xmlns:a16="http://schemas.microsoft.com/office/drawing/2014/main" id="{876F193E-EB9B-4C17-BD53-F884194B87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9496" y="2777694"/>
            <a:ext cx="4951973" cy="4956606"/>
          </a:xfrm>
          <a:custGeom>
            <a:avLst/>
            <a:gdLst>
              <a:gd name="connsiteX0" fmla="*/ 0 w 9144000"/>
              <a:gd name="connsiteY0" fmla="*/ 0 h 4098817"/>
              <a:gd name="connsiteX1" fmla="*/ 9144000 w 9144000"/>
              <a:gd name="connsiteY1" fmla="*/ 0 h 4098817"/>
              <a:gd name="connsiteX2" fmla="*/ 9144000 w 9144000"/>
              <a:gd name="connsiteY2" fmla="*/ 4098817 h 4098817"/>
              <a:gd name="connsiteX3" fmla="*/ 0 w 9144000"/>
              <a:gd name="connsiteY3" fmla="*/ 4098817 h 4098817"/>
              <a:gd name="connsiteX4" fmla="*/ 0 w 9144000"/>
              <a:gd name="connsiteY4" fmla="*/ 0 h 4098817"/>
              <a:gd name="connsiteX0" fmla="*/ 1714500 w 9144000"/>
              <a:gd name="connsiteY0" fmla="*/ 19050 h 4098817"/>
              <a:gd name="connsiteX1" fmla="*/ 9144000 w 9144000"/>
              <a:gd name="connsiteY1" fmla="*/ 0 h 4098817"/>
              <a:gd name="connsiteX2" fmla="*/ 9144000 w 9144000"/>
              <a:gd name="connsiteY2" fmla="*/ 4098817 h 4098817"/>
              <a:gd name="connsiteX3" fmla="*/ 0 w 9144000"/>
              <a:gd name="connsiteY3" fmla="*/ 4098817 h 4098817"/>
              <a:gd name="connsiteX4" fmla="*/ 1714500 w 9144000"/>
              <a:gd name="connsiteY4" fmla="*/ 19050 h 4098817"/>
              <a:gd name="connsiteX0" fmla="*/ 38100 w 7467600"/>
              <a:gd name="connsiteY0" fmla="*/ 19050 h 4098817"/>
              <a:gd name="connsiteX1" fmla="*/ 7467600 w 7467600"/>
              <a:gd name="connsiteY1" fmla="*/ 0 h 4098817"/>
              <a:gd name="connsiteX2" fmla="*/ 7467600 w 7467600"/>
              <a:gd name="connsiteY2" fmla="*/ 4098817 h 4098817"/>
              <a:gd name="connsiteX3" fmla="*/ 0 w 7467600"/>
              <a:gd name="connsiteY3" fmla="*/ 4098817 h 4098817"/>
              <a:gd name="connsiteX4" fmla="*/ 38100 w 7467600"/>
              <a:gd name="connsiteY4" fmla="*/ 19050 h 4098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7600" h="4098817">
                <a:moveTo>
                  <a:pt x="38100" y="19050"/>
                </a:moveTo>
                <a:lnTo>
                  <a:pt x="7467600" y="0"/>
                </a:lnTo>
                <a:lnTo>
                  <a:pt x="7467600" y="4098817"/>
                </a:lnTo>
                <a:lnTo>
                  <a:pt x="0" y="4098817"/>
                </a:lnTo>
                <a:lnTo>
                  <a:pt x="38100" y="19050"/>
                </a:lnTo>
                <a:close/>
              </a:path>
            </a:pathLst>
          </a:custGeom>
          <a:solidFill>
            <a:srgbClr val="12205A">
              <a:alpha val="5254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3" name="Picture 2">
            <a:extLst>
              <a:ext uri="{FF2B5EF4-FFF2-40B4-BE49-F238E27FC236}">
                <a16:creationId xmlns:a16="http://schemas.microsoft.com/office/drawing/2014/main" id="{F1AEBDD3-F965-4E3E-B2FD-A6B472D8F25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773" y="3011394"/>
            <a:ext cx="4520264" cy="452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0B7F8F8A-B72F-4A4F-A4A5-7B965B9B19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58186" y="688584"/>
            <a:ext cx="2152233" cy="126101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">
            <a:extLst>
              <a:ext uri="{FF2B5EF4-FFF2-40B4-BE49-F238E27FC236}">
                <a16:creationId xmlns:a16="http://schemas.microsoft.com/office/drawing/2014/main" id="{27DEF037-A512-4746-AB2D-3472850F72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95600" y="862543"/>
            <a:ext cx="1442472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400" marR="10160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600" b="1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ЧТО ИЗУЧАЕТ «</a:t>
            </a:r>
            <a:r>
              <a:rPr lang="ru-RU" sz="3600" b="1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ТЕХНИК ПО ИНТЕЛЛЕКТУАЛЬНЫМ ИНТЕГРИРОВАННЫМ СИСТЕМАМ</a:t>
            </a:r>
            <a:r>
              <a:rPr lang="ru-RU" sz="3600" b="1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314CA94-BB13-4A99-838A-9B29E8A8A1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95600" y="3023299"/>
            <a:ext cx="5852160" cy="6120587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/>
            <a:endParaRPr lang="ru-RU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A1796D3-9C16-420C-9780-9121059C52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078478" y="3619500"/>
            <a:ext cx="5745482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3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Операционные системы и среды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3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Основы компьютерных сетей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3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Основы алгоритмизации и программирования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3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Участие в проектировании архитектуры интеллектуальных интегрированных систем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3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Сопровождение и схемотехническое обслуживание интеллектуальных интегрированных систем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3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Участие в разработке приложений взаимодействия с интеллектуальными интегрированными системами</a:t>
            </a:r>
          </a:p>
          <a:p>
            <a:pPr marL="428625" indent="-428625" defTabSz="1371600">
              <a:buFont typeface="Wingdings" panose="05000000000000000000" pitchFamily="2" charset="2"/>
              <a:buChar char="Ø"/>
            </a:pPr>
            <a:endParaRPr lang="ru-RU" sz="2300" dirty="0">
              <a:solidFill>
                <a:prstClr val="white"/>
              </a:solidFill>
              <a:latin typeface="Clear Sans Medium" panose="020B0604020202020204" charset="0"/>
              <a:cs typeface="Clear Sans Medium" panose="020B060402020202020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741BAD-CDA9-4EA1-8255-F0DCE6C436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92233" y="3023298"/>
            <a:ext cx="2583663" cy="2893975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317C566-5C79-46E5-AD77-33FEEC78F17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496800" y="3023298"/>
            <a:ext cx="3429000" cy="6120587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17F2E2E-75A7-4CC8-9938-8614C4034A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92233" y="6249911"/>
            <a:ext cx="2583663" cy="2893974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24F104C-7442-4A3B-AB48-FE492BA4D11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61933" y="3408456"/>
            <a:ext cx="263565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Рабочая профессия «Монтажник радиоэлектронной аппаратуры </a:t>
            </a:r>
            <a:endParaRPr lang="en-US" sz="22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 приборов»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A8DE3B8-9681-47FA-AA84-DB5B76E1ABE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645354" y="4399488"/>
            <a:ext cx="31887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Дополнительный </a:t>
            </a:r>
            <a:endParaRPr lang="en-US" sz="24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ПМ</a:t>
            </a:r>
            <a:r>
              <a:rPr 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«Технологии машинного обучения </a:t>
            </a:r>
            <a:endParaRPr lang="en-US" sz="24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 искусственного интеллекта </a:t>
            </a:r>
            <a:endParaRPr lang="en-US" sz="24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в платформе цифровой экономики»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23FA0FE-128F-4E6F-BA5A-9ED205CB74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92233" y="6912068"/>
            <a:ext cx="25642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Рабочая профессия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«Оператор БПЛА»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4F54529-1CCF-47E7-9E90-FCB3B147C2E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16869985" y="8353052"/>
            <a:ext cx="900670" cy="1581664"/>
          </a:xfrm>
          <a:prstGeom prst="rect">
            <a:avLst/>
          </a:prstGeom>
        </p:spPr>
      </p:pic>
      <p:sp>
        <p:nvSpPr>
          <p:cNvPr id="12" name="TextBox 19">
            <a:extLst>
              <a:ext uri="{FF2B5EF4-FFF2-40B4-BE49-F238E27FC236}">
                <a16:creationId xmlns:a16="http://schemas.microsoft.com/office/drawing/2014/main" id="{3E4F4D3D-AF90-4175-BBA7-B4A821D2876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349951" y="8888391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</a:t>
            </a:r>
            <a:r>
              <a:rPr lang="ru-RU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3</a:t>
            </a:r>
            <a:endParaRPr lang="en-US" sz="3670" b="1" spc="-348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3550319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992A2194-7D9E-4108-9230-3BF9C705C853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2799816934"/>
              </p:ext>
            </p:extLst>
          </p:nvPr>
        </p:nvGraphicFramePr>
        <p:xfrm>
          <a:off x="-152400" y="-85725"/>
          <a:ext cx="18643602" cy="1048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CorelDRAW" r:id="rId3" imgW="10508486" imgH="7483792" progId="CorelDraw.Graphic.24">
                  <p:embed/>
                </p:oleObj>
              </mc:Choice>
              <mc:Fallback>
                <p:oleObj name="CorelDRAW" r:id="rId3" imgW="10508486" imgH="7483792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52400" y="-85725"/>
                        <a:ext cx="18643602" cy="10487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46745D5-1226-4447-B618-FC283EED0A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550411" y="1109438"/>
            <a:ext cx="1111159" cy="1947957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DA262E79-93D0-4300-81A6-1B9A9ADC7E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b="46091"/>
          <a:stretch/>
        </p:blipFill>
        <p:spPr>
          <a:xfrm>
            <a:off x="10693617" y="8824913"/>
            <a:ext cx="2933700" cy="157638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FF8C9BD-6F82-41DA-AB27-A7B5CF2F32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143" y="-533307"/>
            <a:ext cx="8731250" cy="8597806"/>
          </a:xfrm>
          <a:prstGeom prst="rect">
            <a:avLst/>
          </a:prstGeom>
        </p:spPr>
      </p:pic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28454" y="7845998"/>
            <a:ext cx="7424012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+mj-cs"/>
              </a:rPr>
              <a:t>Техники по ИИС могут работать в разнообразных сферах, включая компании, занимающиеся автоматизацией зданий, производственные предприятия, компании </a:t>
            </a:r>
            <a:endParaRPr lang="en-US" sz="2000" dirty="0">
              <a:solidFill>
                <a:schemeClr val="bg1"/>
              </a:solidFill>
              <a:latin typeface="Clear Sans "/>
              <a:ea typeface="+mj-ea"/>
              <a:cs typeface="+mj-cs"/>
            </a:endParaRPr>
          </a:p>
          <a:p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+mj-cs"/>
              </a:rPr>
              <a:t>по системной интеграции, IT-компании и стартапы, специализирующиеся на инновационных технологиях. </a:t>
            </a:r>
          </a:p>
        </p:txBody>
      </p:sp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216293" y="1858383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</a:t>
            </a:r>
            <a:r>
              <a:rPr lang="ru-RU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3</a:t>
            </a:r>
            <a:endParaRPr lang="en-US" sz="3670" b="1" spc="-348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26" name="TextBox 22">
            <a:extLst>
              <a:ext uri="{FF2B5EF4-FFF2-40B4-BE49-F238E27FC236}">
                <a16:creationId xmlns:a16="http://schemas.microsoft.com/office/drawing/2014/main" id="{07D3D1E4-C65E-4262-B679-7D1E371020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936931" y="879779"/>
            <a:ext cx="9865575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6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ГДЕ НУЖЕН ТЕХНИК ПО ИНТЕЛЛЕКТУАЛЬНЫМ ИНТЕГРИРОВАННЫМ СИСТЕМАМ?</a:t>
            </a:r>
          </a:p>
        </p:txBody>
      </p:sp>
      <p:sp>
        <p:nvSpPr>
          <p:cNvPr id="45" name="Freeform 5">
            <a:extLst>
              <a:ext uri="{FF2B5EF4-FFF2-40B4-BE49-F238E27FC236}">
                <a16:creationId xmlns:a16="http://schemas.microsoft.com/office/drawing/2014/main" id="{1CED863A-3B5D-4D21-969F-3F911A54D8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218332" y="-85726"/>
            <a:ext cx="1791567" cy="805709"/>
          </a:xfrm>
          <a:custGeom>
            <a:avLst/>
            <a:gdLst/>
            <a:ahLst/>
            <a:cxnLst/>
            <a:rect l="l" t="t" r="r" b="b"/>
            <a:pathLst>
              <a:path w="1791567" h="1498198">
                <a:moveTo>
                  <a:pt x="1791567" y="0"/>
                </a:moveTo>
                <a:lnTo>
                  <a:pt x="0" y="0"/>
                </a:lnTo>
                <a:lnTo>
                  <a:pt x="0" y="1498198"/>
                </a:lnTo>
                <a:lnTo>
                  <a:pt x="1791567" y="1498198"/>
                </a:lnTo>
                <a:lnTo>
                  <a:pt x="1791567" y="0"/>
                </a:lnTo>
                <a:close/>
              </a:path>
            </a:pathLst>
          </a:custGeom>
          <a:blipFill>
            <a:blip r:embed="rId10"/>
            <a:stretch>
              <a:fillRect t="-8594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0" name="Freeform 14">
            <a:extLst>
              <a:ext uri="{FF2B5EF4-FFF2-40B4-BE49-F238E27FC236}">
                <a16:creationId xmlns:a16="http://schemas.microsoft.com/office/drawing/2014/main" id="{004C10C7-A5C7-467A-83BA-1787D4D76A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630989">
            <a:off x="11586557" y="7518211"/>
            <a:ext cx="2001258" cy="3338800"/>
          </a:xfrm>
          <a:custGeom>
            <a:avLst/>
            <a:gdLst>
              <a:gd name="connsiteX0" fmla="*/ 0 w 3791521"/>
              <a:gd name="connsiteY0" fmla="*/ 0 h 6352457"/>
              <a:gd name="connsiteX1" fmla="*/ 3791522 w 3791521"/>
              <a:gd name="connsiteY1" fmla="*/ 0 h 6352457"/>
              <a:gd name="connsiteX2" fmla="*/ 3791522 w 3791521"/>
              <a:gd name="connsiteY2" fmla="*/ 6266980 h 6352457"/>
              <a:gd name="connsiteX3" fmla="*/ 929432 w 3791521"/>
              <a:gd name="connsiteY3" fmla="*/ 6349165 h 6352457"/>
              <a:gd name="connsiteX4" fmla="*/ 0 w 3791521"/>
              <a:gd name="connsiteY4" fmla="*/ 6266980 h 6352457"/>
              <a:gd name="connsiteX5" fmla="*/ 0 w 3791521"/>
              <a:gd name="connsiteY5" fmla="*/ 0 h 6352457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0 w 3791523"/>
              <a:gd name="connsiteY4" fmla="*/ 6266980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68141 w 3791521"/>
              <a:gd name="connsiteY4" fmla="*/ 4309740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421793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86617 w 3791521"/>
              <a:gd name="connsiteY4" fmla="*/ 4396348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525558 h 6325588"/>
              <a:gd name="connsiteX5" fmla="*/ 0 w 3791523"/>
              <a:gd name="connsiteY5" fmla="*/ 0 h 6325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91523" h="6325588">
                <a:moveTo>
                  <a:pt x="0" y="0"/>
                </a:moveTo>
                <a:lnTo>
                  <a:pt x="3791522" y="0"/>
                </a:lnTo>
                <a:lnTo>
                  <a:pt x="3791522" y="6266980"/>
                </a:lnTo>
                <a:cubicBezTo>
                  <a:pt x="3140306" y="6241322"/>
                  <a:pt x="2316648" y="6347205"/>
                  <a:pt x="1665432" y="6321547"/>
                </a:cubicBezTo>
                <a:lnTo>
                  <a:pt x="86618" y="452555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4640FBF-E8CB-456B-A396-7985C02765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53854" y="7100590"/>
            <a:ext cx="4977557" cy="202575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D6FC8D3-EA71-4807-ACBB-84B03606A9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811255" y="3826462"/>
            <a:ext cx="6299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  <a:latin typeface="Clear Sans "/>
                <a:ea typeface="+mj-ea"/>
                <a:cs typeface="+mj-cs"/>
              </a:rPr>
              <a:t>Профессии</a:t>
            </a:r>
            <a:r>
              <a:rPr lang="en-US" sz="2000" i="1" dirty="0">
                <a:solidFill>
                  <a:schemeClr val="bg1"/>
                </a:solidFill>
                <a:latin typeface="Clear Sans "/>
                <a:ea typeface="+mj-ea"/>
                <a:cs typeface="+mj-cs"/>
              </a:rPr>
              <a:t> </a:t>
            </a:r>
            <a:r>
              <a:rPr lang="ru-RU" sz="2000" i="1" dirty="0">
                <a:solidFill>
                  <a:schemeClr val="bg1"/>
                </a:solidFill>
                <a:latin typeface="Clear Sans "/>
                <a:ea typeface="+mj-ea"/>
                <a:cs typeface="+mj-cs"/>
              </a:rPr>
              <a:t>для трудоустройства: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+mj-cs"/>
              </a:rPr>
              <a:t>Техник по интеллектуальным</a:t>
            </a:r>
            <a:r>
              <a:rPr lang="en-US" sz="2000" dirty="0">
                <a:solidFill>
                  <a:schemeClr val="bg1"/>
                </a:solidFill>
                <a:latin typeface="Clear Sans "/>
                <a:ea typeface="+mj-ea"/>
                <a:cs typeface="+mj-cs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+mj-cs"/>
              </a:rPr>
              <a:t>системам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+mj-cs"/>
              </a:rPr>
              <a:t>IT-специалист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+mj-cs"/>
              </a:rPr>
              <a:t>Разработчик интеллектуальных систем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+mj-cs"/>
              </a:rPr>
              <a:t>Специалист технической поддержки</a:t>
            </a:r>
            <a:endParaRPr lang="en-US" sz="2000" dirty="0">
              <a:solidFill>
                <a:schemeClr val="bg1"/>
              </a:solidFill>
              <a:latin typeface="Clear Sans "/>
              <a:ea typeface="+mj-ea"/>
              <a:cs typeface="+mj-cs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+mj-cs"/>
              </a:rPr>
              <a:t>Домашняя и промышленная автоматизация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+mj-cs"/>
              </a:rPr>
              <a:t>Системы безопасности и наблюдения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+mj-cs"/>
              </a:rPr>
              <a:t>Сетевые и коммуникационные системы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+mj-cs"/>
              </a:rPr>
              <a:t>Интеллектуальное транспортное оборудование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+mj-cs"/>
              </a:rPr>
              <a:t>Системы управления энергопотреблением 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+mj-cs"/>
              </a:rPr>
              <a:t>Интернет вещей (</a:t>
            </a:r>
            <a:r>
              <a:rPr lang="ru-RU" sz="2000" dirty="0" err="1">
                <a:solidFill>
                  <a:schemeClr val="bg1"/>
                </a:solidFill>
                <a:latin typeface="Clear Sans "/>
                <a:ea typeface="+mj-ea"/>
                <a:cs typeface="+mj-cs"/>
              </a:rPr>
              <a:t>IoT</a:t>
            </a:r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+mj-cs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+mj-cs"/>
              </a:rPr>
              <a:t>Медицинские системы и пр.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F4E65C8-E70C-4A35-9489-697805CE80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924800" y="3706228"/>
            <a:ext cx="9791699" cy="4028072"/>
          </a:xfrm>
          <a:prstGeom prst="rect">
            <a:avLst/>
          </a:prstGeom>
          <a:noFill/>
          <a:ln>
            <a:solidFill>
              <a:srgbClr val="C7D0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75E515-5568-43DB-BD5E-78767613F21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054416" y="2266771"/>
            <a:ext cx="82891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2075" lvl="5" indent="263525"/>
            <a:r>
              <a:rPr lang="ru-RU" sz="1800" i="1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Выпускники специальности «Интеллектуальные  интегрированные системы" могут работать в различных сферах экономики, где требуется поддержка и развитие информационных технологий. </a:t>
            </a:r>
            <a:endParaRPr lang="en-US" sz="1800" i="1" dirty="0">
              <a:solidFill>
                <a:schemeClr val="bg1"/>
              </a:solidFill>
              <a:latin typeface="Clear Sans" panose="020B0604020202020204" charset="0"/>
              <a:ea typeface="Tahoma" panose="020B0604030504040204" pitchFamily="34" charset="0"/>
              <a:cs typeface="Clear Sans" panose="020B0604020202020204" charset="0"/>
            </a:endParaRPr>
          </a:p>
          <a:p>
            <a:pPr marL="92075" lvl="5" indent="263525"/>
            <a:r>
              <a:rPr lang="ru-RU" sz="1800" i="1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Основные сферы включают:</a:t>
            </a:r>
            <a:endParaRPr lang="ru-RU" sz="18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3BF36296-DB68-41B1-BE1D-DACBA7E19C9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82"/>
          <a:stretch/>
        </p:blipFill>
        <p:spPr>
          <a:xfrm>
            <a:off x="758130" y="1845683"/>
            <a:ext cx="5692840" cy="513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344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88E9C2F-CABD-4AD9-8E14-44BD3ACCF4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CF5A200-7271-4F74-8A10-D6342CC58C3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82" t="6126" r="50424" b="-4066"/>
          <a:stretch/>
        </p:blipFill>
        <p:spPr>
          <a:xfrm rot="10800000">
            <a:off x="-1" y="-686388"/>
            <a:ext cx="4977000" cy="10973388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058400" y="3659883"/>
            <a:ext cx="8229599" cy="4737401"/>
            <a:chOff x="0" y="0"/>
            <a:chExt cx="43459784" cy="28331076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3459784" cy="28331077"/>
            </a:xfrm>
            <a:custGeom>
              <a:avLst/>
              <a:gdLst/>
              <a:ahLst/>
              <a:cxnLst/>
              <a:rect l="l" t="t" r="r" b="b"/>
              <a:pathLst>
                <a:path w="43459784" h="28331077">
                  <a:moveTo>
                    <a:pt x="0" y="0"/>
                  </a:moveTo>
                  <a:lnTo>
                    <a:pt x="0" y="28331077"/>
                  </a:lnTo>
                  <a:lnTo>
                    <a:pt x="43459784" y="28331077"/>
                  </a:lnTo>
                  <a:lnTo>
                    <a:pt x="43459784" y="0"/>
                  </a:lnTo>
                  <a:lnTo>
                    <a:pt x="0" y="0"/>
                  </a:lnTo>
                  <a:close/>
                  <a:moveTo>
                    <a:pt x="43398824" y="28270116"/>
                  </a:moveTo>
                  <a:lnTo>
                    <a:pt x="59690" y="28270116"/>
                  </a:lnTo>
                  <a:lnTo>
                    <a:pt x="59690" y="59690"/>
                  </a:lnTo>
                  <a:lnTo>
                    <a:pt x="43398824" y="59690"/>
                  </a:lnTo>
                  <a:lnTo>
                    <a:pt x="43398824" y="282701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896600" y="4224210"/>
            <a:ext cx="10158239" cy="3608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ПАО «Ростелеком»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ПАО «Башинформсвязь»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АО «Нефтеавтоматика»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АО УАП «Гидравлика»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АО «СКАД тех»</a:t>
            </a:r>
            <a:endParaRPr lang="en-US" sz="32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9779" y="0"/>
            <a:ext cx="4571780" cy="1733037"/>
          </a:xfrm>
          <a:custGeom>
            <a:avLst/>
            <a:gdLst/>
            <a:ahLst/>
            <a:cxnLst/>
            <a:rect l="l" t="t" r="r" b="b"/>
            <a:pathLst>
              <a:path w="6521313" h="6097428">
                <a:moveTo>
                  <a:pt x="0" y="0"/>
                </a:moveTo>
                <a:lnTo>
                  <a:pt x="6521313" y="0"/>
                </a:lnTo>
                <a:lnTo>
                  <a:pt x="6521313" y="6097428"/>
                </a:lnTo>
                <a:lnTo>
                  <a:pt x="0" y="60974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25807" b="2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48256" y="9464105"/>
            <a:ext cx="1647988" cy="835896"/>
          </a:xfrm>
          <a:custGeom>
            <a:avLst/>
            <a:gdLst/>
            <a:ahLst/>
            <a:cxnLst/>
            <a:rect l="l" t="t" r="r" b="b"/>
            <a:pathLst>
              <a:path w="2378787" h="1989261">
                <a:moveTo>
                  <a:pt x="0" y="0"/>
                </a:moveTo>
                <a:lnTo>
                  <a:pt x="2378787" y="0"/>
                </a:lnTo>
                <a:lnTo>
                  <a:pt x="2378787" y="1989261"/>
                </a:lnTo>
                <a:lnTo>
                  <a:pt x="0" y="19892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64868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1D4A837-4BEA-4C53-94C9-061BED61D8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343799" y="7777887"/>
            <a:ext cx="1118945" cy="1964977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BF94536-90CD-44C1-B5CF-42B60E7DCC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62443" y="8845384"/>
            <a:ext cx="4977557" cy="202575"/>
          </a:xfrm>
          <a:prstGeom prst="rect">
            <a:avLst/>
          </a:prstGeom>
        </p:spPr>
      </p:pic>
      <p:sp>
        <p:nvSpPr>
          <p:cNvPr id="4" name="TextBox 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87755" y="8191500"/>
            <a:ext cx="7346245" cy="957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Карьерная карта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66872741-ED91-40F7-9DDF-69A602F8D46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116499" y="1866900"/>
            <a:ext cx="7346245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Производственная практика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0F2ECF6-B2A5-4AC0-887C-545AD1046EB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04" y="2038956"/>
            <a:ext cx="8992895" cy="635832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3416</TotalTime>
  <Words>337</Words>
  <Application>Microsoft Office PowerPoint</Application>
  <PresentationFormat>Произвольный</PresentationFormat>
  <Paragraphs>64</Paragraphs>
  <Slides>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8" baseType="lpstr">
      <vt:lpstr>Calibri</vt:lpstr>
      <vt:lpstr>Clear Sans </vt:lpstr>
      <vt:lpstr>Clear Sans</vt:lpstr>
      <vt:lpstr>Montserrat</vt:lpstr>
      <vt:lpstr>Tahoma</vt:lpstr>
      <vt:lpstr>Wingdings</vt:lpstr>
      <vt:lpstr>Arial</vt:lpstr>
      <vt:lpstr>Clear Sans Medium</vt:lpstr>
      <vt:lpstr>Calibri Light</vt:lpstr>
      <vt:lpstr>Office Theme</vt:lpstr>
      <vt:lpstr>Тема Office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Черно-Белый Современный 3D Фильм Виртуальный Викторина Квиз Презентации</dc:title>
  <dc:creator>Тамербакова Регина Робертовна</dc:creator>
  <cp:lastModifiedBy>Тамербакова Регина Робертовна</cp:lastModifiedBy>
  <cp:revision>64</cp:revision>
  <dcterms:created xsi:type="dcterms:W3CDTF">2006-08-16T00:00:00Z</dcterms:created>
  <dcterms:modified xsi:type="dcterms:W3CDTF">2025-06-10T08:54:48Z</dcterms:modified>
  <dc:identifier>DAGnOMo6tPc</dc:identifier>
</cp:coreProperties>
</file>