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lear Sans" panose="020B0604020202020204" charset="0"/>
      <p:regular r:id="rId10"/>
    </p:embeddedFont>
    <p:embeddedFont>
      <p:font typeface="Clear Sans Medium" panose="020B0604020202020204" charset="0"/>
      <p:regular r:id="rId11"/>
    </p:embeddedFont>
    <p:embeddedFont>
      <p:font typeface="Montserrat" pitchFamily="2" charset="-52"/>
      <p:regular r:id="rId12"/>
      <p:bold r:id="rId13"/>
      <p:italic r:id="rId14"/>
      <p:boldItalic r:id="rId15"/>
    </p:embeddedFont>
    <p:embeddedFont>
      <p:font typeface="Tahoma" panose="020B0604030504040204" pitchFamily="3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70" autoAdjust="0"/>
    <p:restoredTop sz="93537" autoAdjust="0"/>
  </p:normalViewPr>
  <p:slideViewPr>
    <p:cSldViewPr>
      <p:cViewPr>
        <p:scale>
          <a:sx n="50" d="100"/>
          <a:sy n="50" d="100"/>
        </p:scale>
        <p:origin x="1824" y="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21.sv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0.png"/><Relationship Id="rId5" Type="http://schemas.openxmlformats.org/officeDocument/2006/relationships/image" Target="../media/image24.svg"/><Relationship Id="rId15" Type="http://schemas.openxmlformats.org/officeDocument/2006/relationships/image" Target="../media/image30.jp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6.jpeg"/><Relationship Id="rId3" Type="http://schemas.openxmlformats.org/officeDocument/2006/relationships/image" Target="../media/image32.emf"/><Relationship Id="rId7" Type="http://schemas.openxmlformats.org/officeDocument/2006/relationships/image" Target="../media/image15.svg"/><Relationship Id="rId12" Type="http://schemas.openxmlformats.org/officeDocument/2006/relationships/image" Target="../media/image21.sv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0.png"/><Relationship Id="rId5" Type="http://schemas.openxmlformats.org/officeDocument/2006/relationships/image" Target="../media/image34.sv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4173204" cy="4710729"/>
            <a:chOff x="0" y="0"/>
            <a:chExt cx="19499141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05948" y="1608232"/>
              <a:ext cx="12593193" cy="2954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48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09.02.06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48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4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«Сетевое и системное администрирование»</a:t>
              </a:r>
              <a:endParaRPr lang="ru-RU" sz="48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4080" y="8464860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b="1" spc="173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92CBFA72-B3F7-4E51-909E-CE068B7D383A}"/>
              </a:ext>
            </a:extLst>
          </p:cNvPr>
          <p:cNvSpPr/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D9EF650-B944-4208-837A-8F4E681328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67598584-447F-4059-877E-3560CC9991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3634075"/>
            <a:ext cx="8697236" cy="5012847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59896" y="495769"/>
              <a:ext cx="6467150" cy="57451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Tahoma" panose="020B0604030504040204" pitchFamily="34" charset="0"/>
                  <a:cs typeface="Clear Sans Medium" panose="020B0604020202020204" charset="0"/>
                </a:rPr>
                <a:t>Сетевой и системный администратор – квалифицированный специалист в области информационных технологий, обладающий знаниями и навыками по настройке, обслуживанию и обеспечению безопасности компьютерных сетей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Tahoma" panose="020B0604030504040204" pitchFamily="34" charset="0"/>
                  <a:cs typeface="Clear Sans Medium" panose="020B0604020202020204" charset="0"/>
                </a:rPr>
                <a:t>и систем. Владеет умениями по установке, конфигурации и поддержке серверов, сетевого оборудования, а также работе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Tahoma" panose="020B0604030504040204" pitchFamily="34" charset="0"/>
                  <a:cs typeface="Clear Sans Medium" panose="020B0604020202020204" charset="0"/>
                </a:rPr>
                <a:t>с системами мониторинга и резервного копирования. Специалист способен обеспечивать стабильную работу информационных ресурсов организации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Tahoma" panose="020B0604030504040204" pitchFamily="34" charset="0"/>
                  <a:cs typeface="Clear Sans Medium" panose="020B0604020202020204" charset="0"/>
                </a:rPr>
                <a:t>и реализовывать мероприятия по их защите.</a:t>
              </a:r>
              <a:endParaRPr lang="ru-RU" sz="2000" dirty="0">
                <a:latin typeface="Clear Sans Medium" panose="020B0604020202020204" charset="0"/>
                <a:ea typeface="Tahoma" panose="020B0604030504040204" pitchFamily="34" charset="0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778579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755378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200354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383000" y="1563342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47778" y="3634075"/>
            <a:ext cx="2799821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47778" y="6336680"/>
            <a:ext cx="2799821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9" y="3634075"/>
            <a:ext cx="2965481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47778" y="4273917"/>
            <a:ext cx="27998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Разработка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внедрение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 IT-инфраструктуры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4310497"/>
            <a:ext cx="29654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Обеспечение безопасности сети и данных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47779" y="6862595"/>
            <a:ext cx="27998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Мониторинг работы сети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серверов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9"/>
            <a:ext cx="2965482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802718"/>
            <a:ext cx="29654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Администрирование серверов </a:t>
            </a:r>
            <a:endParaRPr lang="en-US" sz="20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сетевого оборудования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53141684"/>
              </p:ext>
            </p:extLst>
          </p:nvPr>
        </p:nvGraphicFramePr>
        <p:xfrm>
          <a:off x="-300038" y="-168275"/>
          <a:ext cx="18791238" cy="1112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899232" imgH="5159487" progId="CorelDraw.Graphic.24">
                  <p:embed/>
                </p:oleObj>
              </mc:Choice>
              <mc:Fallback>
                <p:oleObj name="CorelDRAW" r:id="rId2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300038" y="-168275"/>
                        <a:ext cx="18791238" cy="11126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762" t="7344"/>
          <a:stretch/>
        </p:blipFill>
        <p:spPr>
          <a:xfrm rot="10800000">
            <a:off x="12523976" y="1426943"/>
            <a:ext cx="5967224" cy="9531569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102309" y="1125691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3" y="2218917"/>
            <a:ext cx="9791699" cy="1366636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1864" y="109346"/>
              <a:ext cx="6308767" cy="6411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Установка, настройка и обслуживание серверных операционных систем (Windows Server, Linux и др.). 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91627" y="891001"/>
            <a:ext cx="9005629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СЕТЕВОЙ И СИСТЕМНЫЙ АДМИНИСТРАТОР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/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54" name="Прямоугольник 42">
            <a:extLst>
              <a:ext uri="{FF2B5EF4-FFF2-40B4-BE49-F238E27FC236}">
                <a16:creationId xmlns:a16="http://schemas.microsoft.com/office/drawing/2014/main" id="{876F193E-EB9B-4C17-BD53-F884194B87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2832101"/>
            <a:ext cx="5524499" cy="5511799"/>
          </a:xfrm>
          <a:custGeom>
            <a:avLst/>
            <a:gdLst>
              <a:gd name="connsiteX0" fmla="*/ 0 w 9144000"/>
              <a:gd name="connsiteY0" fmla="*/ 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0 w 9144000"/>
              <a:gd name="connsiteY4" fmla="*/ 0 h 4098817"/>
              <a:gd name="connsiteX0" fmla="*/ 1714500 w 9144000"/>
              <a:gd name="connsiteY0" fmla="*/ 1905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1714500 w 9144000"/>
              <a:gd name="connsiteY4" fmla="*/ 19050 h 4098817"/>
              <a:gd name="connsiteX0" fmla="*/ 38100 w 7467600"/>
              <a:gd name="connsiteY0" fmla="*/ 19050 h 4098817"/>
              <a:gd name="connsiteX1" fmla="*/ 7467600 w 7467600"/>
              <a:gd name="connsiteY1" fmla="*/ 0 h 4098817"/>
              <a:gd name="connsiteX2" fmla="*/ 7467600 w 7467600"/>
              <a:gd name="connsiteY2" fmla="*/ 4098817 h 4098817"/>
              <a:gd name="connsiteX3" fmla="*/ 0 w 7467600"/>
              <a:gd name="connsiteY3" fmla="*/ 4098817 h 4098817"/>
              <a:gd name="connsiteX4" fmla="*/ 38100 w 7467600"/>
              <a:gd name="connsiteY4" fmla="*/ 19050 h 409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7600" h="4098817">
                <a:moveTo>
                  <a:pt x="38100" y="19050"/>
                </a:moveTo>
                <a:lnTo>
                  <a:pt x="7467600" y="0"/>
                </a:lnTo>
                <a:lnTo>
                  <a:pt x="7467600" y="4098817"/>
                </a:lnTo>
                <a:lnTo>
                  <a:pt x="0" y="4098817"/>
                </a:lnTo>
                <a:lnTo>
                  <a:pt x="38100" y="19050"/>
                </a:lnTo>
                <a:close/>
              </a:path>
            </a:pathLst>
          </a:custGeom>
          <a:solidFill>
            <a:srgbClr val="12205A">
              <a:alpha val="5254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grpSp>
        <p:nvGrpSpPr>
          <p:cNvPr id="32" name="Group 2">
            <a:extLst>
              <a:ext uri="{FF2B5EF4-FFF2-40B4-BE49-F238E27FC236}">
                <a16:creationId xmlns:a16="http://schemas.microsoft.com/office/drawing/2014/main" id="{BCE141E2-C6BD-4D4E-B1B6-595E6FCE73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68" y="5248464"/>
            <a:ext cx="9791699" cy="1307200"/>
            <a:chOff x="-13134" y="-484550"/>
            <a:chExt cx="7325890" cy="1423399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F8CBA916-AAB6-4E15-A910-B50761C192D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13134" y="-484550"/>
              <a:ext cx="7325890" cy="1423399"/>
              <a:chOff x="-22033" y="-812882"/>
              <a:chExt cx="12289910" cy="2387894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AE7CDD9C-6BA2-4046-8A63-65645BE6E3B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22033" y="-812882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032D1151-7F79-4F02-A821-0344E22FF9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4007" y="-107986"/>
              <a:ext cx="6616028" cy="67027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Обеспечение безопасности информационных систем и сетей (установка антивирусов, настройка межсетевых экранов, VPN).</a:t>
              </a:r>
              <a:endParaRPr lang="ru-RU" sz="1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endParaRPr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11591B65-D1CB-4A7A-BDC7-A36ED6003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6819900"/>
            <a:ext cx="9791699" cy="1263218"/>
            <a:chOff x="-99771" y="-1388964"/>
            <a:chExt cx="7325890" cy="1423399"/>
          </a:xfrm>
        </p:grpSpPr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544C2242-7F36-46E0-BB4F-ED71AE9452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872C37E5-3CA0-495B-BCC0-3EB416AFD6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B4D11371-0D5C-4D17-95B8-BA9BF9FAC2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2094" y="-1091360"/>
              <a:ext cx="6308767" cy="5562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Мониторинг состояния и производительности сетевых и серверных ресурсов.</a:t>
              </a:r>
            </a:p>
          </p:txBody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7E51FBBF-9FEF-45EC-90F9-20927969D4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70" y="3848985"/>
            <a:ext cx="9791699" cy="1191521"/>
            <a:chOff x="0" y="-276285"/>
            <a:chExt cx="7325890" cy="1423399"/>
          </a:xfrm>
        </p:grpSpPr>
        <p:grpSp>
          <p:nvGrpSpPr>
            <p:cNvPr id="51" name="Group 3">
              <a:extLst>
                <a:ext uri="{FF2B5EF4-FFF2-40B4-BE49-F238E27FC236}">
                  <a16:creationId xmlns:a16="http://schemas.microsoft.com/office/drawing/2014/main" id="{96044132-9FC8-4B3E-8FFC-5E34C132CA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79992274-E715-471B-8F2A-4D7E7BE7C36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8395BDB1-1B31-494B-95AC-08BFEADFFF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4170" y="27944"/>
              <a:ext cx="6308767" cy="735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Конфигурация и администрирование сетевого оборудования (маршрутизаторы, коммутаторы, точки доступа).</a:t>
              </a:r>
            </a:p>
          </p:txBody>
        </p:sp>
      </p:grpSp>
      <p:grpSp>
        <p:nvGrpSpPr>
          <p:cNvPr id="57" name="Group 2">
            <a:extLst>
              <a:ext uri="{FF2B5EF4-FFF2-40B4-BE49-F238E27FC236}">
                <a16:creationId xmlns:a16="http://schemas.microsoft.com/office/drawing/2014/main" id="{7F033E14-FF0F-4277-8F1F-37FF4BD965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14159" y="8272457"/>
            <a:ext cx="9791699" cy="900445"/>
            <a:chOff x="-99771" y="-1388964"/>
            <a:chExt cx="7325890" cy="1423399"/>
          </a:xfrm>
        </p:grpSpPr>
        <p:grpSp>
          <p:nvGrpSpPr>
            <p:cNvPr id="58" name="Group 3">
              <a:extLst>
                <a:ext uri="{FF2B5EF4-FFF2-40B4-BE49-F238E27FC236}">
                  <a16:creationId xmlns:a16="http://schemas.microsoft.com/office/drawing/2014/main" id="{2BCC9A69-DAA6-40D3-AC42-E73FAD25063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60" name="Freeform 4">
                <a:extLst>
                  <a:ext uri="{FF2B5EF4-FFF2-40B4-BE49-F238E27FC236}">
                    <a16:creationId xmlns:a16="http://schemas.microsoft.com/office/drawing/2014/main" id="{666183E9-BB3B-45AF-BA20-C7D6640CC9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" name="TextBox 5">
              <a:extLst>
                <a:ext uri="{FF2B5EF4-FFF2-40B4-BE49-F238E27FC236}">
                  <a16:creationId xmlns:a16="http://schemas.microsoft.com/office/drawing/2014/main" id="{1BB3933D-CC8B-4762-8337-9C785F34DBA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179" y="-912662"/>
              <a:ext cx="6308767" cy="411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Проведение резервного копирования и восстановления данных.</a:t>
              </a: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FDC9A01-E312-053C-DEDE-029990E905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52283" y="3051705"/>
            <a:ext cx="5133913" cy="5133913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862543"/>
            <a:ext cx="144247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b="1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</a:p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СЕТЕВОЙ И СИСТЕМНЫЙ АДМИНИСТРАТОР</a:t>
            </a:r>
            <a:endParaRPr lang="ru-RU" sz="3600" b="1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85216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01805" y="3390900"/>
            <a:ext cx="5626905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Компьютерные сети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Организация, принципы построения и функционирования компьютерных сетей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Безопасность компьютерных сетей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Администрирование сетевых операционных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Программное обеспечение компьютерных сетей</a:t>
            </a:r>
            <a:endParaRPr lang="en-US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Организация администрирования компьютерных сетей</a:t>
            </a:r>
            <a:endParaRPr lang="en-US" sz="22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Эксплуатация серверных операционных систем</a:t>
            </a:r>
            <a:endParaRPr lang="en-US" sz="22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Взаимодействие сетевых операционных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Системы визуализации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2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2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428625" indent="-428625" defTabSz="1371600">
              <a:buFont typeface="Wingdings" panose="05000000000000000000" pitchFamily="2" charset="2"/>
              <a:buChar char="Ø"/>
            </a:pPr>
            <a:endParaRPr lang="ru-RU" sz="22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655F2E-AD3C-4AB2-84FF-451AC8581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77400" y="3023299"/>
            <a:ext cx="2870199" cy="294238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2EC8E8-29EF-47D0-8D84-AF2D4AE1A0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77400" y="6336679"/>
            <a:ext cx="2870199" cy="28072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DBA34B-58B0-4C4D-9534-20BC7A26DF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068821"/>
            <a:ext cx="2870198" cy="289686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24576-8AF5-4CA5-A387-7777EE2C74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827259" y="3599686"/>
            <a:ext cx="256488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 «Монтажник оборудования связи»</a:t>
            </a:r>
          </a:p>
          <a:p>
            <a:pPr algn="ctr"/>
            <a:endParaRPr lang="ru-RU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FD3815-96B2-4FC9-938C-1AAF705E0A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3619500"/>
            <a:ext cx="287019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Дополнительный ПМ</a:t>
            </a:r>
            <a:r>
              <a:rPr lang="en-US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«Облачные технологии </a:t>
            </a:r>
            <a:endParaRPr lang="en-US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 цифровой экономике»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376D15-E939-4937-AFF4-C97A894115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96450" y="7387703"/>
            <a:ext cx="282650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«Оператор БПЛА»</a:t>
            </a:r>
          </a:p>
          <a:p>
            <a:pPr algn="ctr"/>
            <a:endParaRPr lang="ru-RU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4AF782D-37D2-42C3-8222-2D40085953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8"/>
            <a:ext cx="2870198" cy="280720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E6785DD-F204-48AE-9535-B0E42654BC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85085" y="7186283"/>
            <a:ext cx="258831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«Оператор ЭВМ»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311ED96-6B6F-4E60-A66C-C6FB8E753D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7006330" y="8514749"/>
            <a:ext cx="900670" cy="1581664"/>
          </a:xfrm>
          <a:prstGeom prst="rect">
            <a:avLst/>
          </a:prstGeom>
        </p:spPr>
      </p:pic>
      <p:sp>
        <p:nvSpPr>
          <p:cNvPr id="16" name="TextBox 19">
            <a:extLst>
              <a:ext uri="{FF2B5EF4-FFF2-40B4-BE49-F238E27FC236}">
                <a16:creationId xmlns:a16="http://schemas.microsoft.com/office/drawing/2014/main" id="{3210EA4B-7749-4A7E-BFDB-E20CF4AA012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527006" y="9142328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140862718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508486" imgH="7483792" progId="CorelDraw.Graphic.24">
                  <p:embed/>
                </p:oleObj>
              </mc:Choice>
              <mc:Fallback>
                <p:oleObj name="CorelDRAW" r:id="rId2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60812" y="7581900"/>
            <a:ext cx="7424012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075" lvl="5" indent="263525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Tahoma" panose="020B0604030504040204" pitchFamily="34" charset="0"/>
                <a:cs typeface="Clear Sans Medium" panose="020B0604020202020204" charset="0"/>
              </a:rPr>
              <a:t>Выпускники специальности «Сетевое и системное администрирование» могут работать в различных организациях и сферах, где требуется обеспечение функционирования информационных систем и сетевой инфраструктуры. 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36931" y="879779"/>
            <a:ext cx="986557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СЕТЕВОЙ И </a:t>
            </a:r>
            <a:r>
              <a:rPr lang="ru-RU" sz="360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СИСТЕМНЫЙ АДМИНИСТРАТОР?</a:t>
            </a:r>
            <a:endParaRPr lang="ru-RU" sz="36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9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3854" y="7100590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437570" y="3986986"/>
            <a:ext cx="74870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ru-RU" sz="2000" i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Вертикальный рост: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Старший системный или сетевой администратор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Руководитель группы или отдела ИТ-обслуживания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Специалист по информационной безопасности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Инженер по виртуализации и облачным технологиям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Консультант или архитектор ИТ-инфраструктуры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Менеджер проектов в сфере ИТ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Руководитель направления или департамента ИТ 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782428"/>
            <a:ext cx="9791699" cy="4028072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3529F8-BA45-8EB2-3560-FF8BF977F95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43440" y="2247900"/>
            <a:ext cx="8434493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075" lvl="5" indent="263525"/>
            <a:r>
              <a:rPr lang="ru-RU" sz="20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"Сетевое и системное администрирование" могут работать в различных сферах экономики, где требуется поддержка и развитие информационных технологий. Основные сферы включают:</a:t>
            </a:r>
            <a:endParaRPr lang="ru-RU" sz="20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D5FEC33-0944-B45D-1258-604B53BDCD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7" t="11422" r="15131" b="17542"/>
          <a:stretch>
            <a:fillRect/>
          </a:stretch>
        </p:blipFill>
        <p:spPr bwMode="auto">
          <a:xfrm>
            <a:off x="-152400" y="2610472"/>
            <a:ext cx="6269245" cy="387310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14942" y="3890533"/>
            <a:ext cx="6566144" cy="4369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ПАО «Ростелеком»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ООО «АЛЕКС ИНТЕГРО»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АО «Монтажно-технологическое управление «Кристалл»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АО «ЭР-Телеком Холдинг»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ООО «Башкирские распределительные тепловые сети»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 ПАО «Башинформсвязь»</a:t>
            </a:r>
            <a:endParaRPr lang="en-US" sz="24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  <a:sym typeface="Clear Sans"/>
            </a:endParaRP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2443" y="8997784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343900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10" name="Рисунок 9" descr="Изображение выглядит как текст, снимок экрана, Шрифт, Веб-сай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262D489-8219-ADE4-E72A-172104CF20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71" y="2026346"/>
            <a:ext cx="9048258" cy="64018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3875</TotalTime>
  <Words>394</Words>
  <Application>Microsoft Office PowerPoint</Application>
  <PresentationFormat>Произвольный</PresentationFormat>
  <Paragraphs>67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Clear Sans</vt:lpstr>
      <vt:lpstr>Clear Sans Medium</vt:lpstr>
      <vt:lpstr>Wingdings</vt:lpstr>
      <vt:lpstr>Montserrat</vt:lpstr>
      <vt:lpstr>Calibri Light</vt:lpstr>
      <vt:lpstr>Tahoma</vt:lpstr>
      <vt:lpstr>Arial</vt:lpstr>
      <vt:lpstr>Calibri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Ахметвалеева Радмила Дамировна</cp:lastModifiedBy>
  <cp:revision>73</cp:revision>
  <dcterms:created xsi:type="dcterms:W3CDTF">2006-08-16T00:00:00Z</dcterms:created>
  <dcterms:modified xsi:type="dcterms:W3CDTF">2025-06-10T08:31:57Z</dcterms:modified>
  <dc:identifier>DAGnOMo6tPc</dc:identifier>
</cp:coreProperties>
</file>