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emf"/><Relationship Id="rId9" Type="http://schemas.openxmlformats.org/officeDocument/2006/relationships/image" Target="../media/image23.png"/><Relationship Id="rId1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image" Target="../media/image17.svg"/><Relationship Id="rId12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6.svg"/><Relationship Id="rId5" Type="http://schemas.openxmlformats.org/officeDocument/2006/relationships/image" Target="../media/image20.svg"/><Relationship Id="rId10" Type="http://schemas.openxmlformats.org/officeDocument/2006/relationships/image" Target="../media/image5.png"/><Relationship Id="rId4" Type="http://schemas.openxmlformats.org/officeDocument/2006/relationships/image" Target="../media/image19.png"/><Relationship Id="rId9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2.png"/><Relationship Id="rId12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svg"/><Relationship Id="rId11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15.png"/><Relationship Id="rId4" Type="http://schemas.openxmlformats.org/officeDocument/2006/relationships/image" Target="../media/image28.emf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270091" cy="4710729"/>
            <a:chOff x="0" y="0"/>
            <a:chExt cx="19632436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39243" y="1409012"/>
              <a:ext cx="12593193" cy="35702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20.02.04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6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«Пожарная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6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безопасность»</a:t>
              </a:r>
              <a:endParaRPr lang="ru-RU" sz="60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44778" y="0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67480" y="8442995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084848" y="4748515"/>
            <a:ext cx="1976823" cy="115824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68928" y="4053064"/>
            <a:ext cx="1450421" cy="2538236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0AF80C7D-6A61-4FC7-A7E7-06ABB191D2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6DAA5C-1834-4109-BD71-DE57692045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CC24ADB3-9FF3-4545-A528-4D91FB6F0A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314353" y="9410700"/>
            <a:ext cx="1244281" cy="876299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" b="-45446"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" y="3752201"/>
            <a:ext cx="8686800" cy="4343400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27037" y="1993413"/>
              <a:ext cx="6948709" cy="20764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" marR="6985" algn="just" defTabSz="1219200">
                <a:tabLst>
                  <a:tab pos="537845" algn="l"/>
                </a:tabLst>
              </a:pPr>
              <a:r>
                <a:rPr lang="ru-RU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пециалист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пожарной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безопасности</a:t>
              </a: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–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это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профессионал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,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ответственный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за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предотвращение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пожаров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обеспечение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безопасности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людей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имущества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при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пожарах</a:t>
              </a: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. </a:t>
              </a:r>
              <a:endParaRPr lang="ru-RU" sz="2400" dirty="0">
                <a:solidFill>
                  <a:srgbClr val="FF0000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352574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329373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57754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2990764"/>
            <a:ext cx="2946398" cy="285121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20" y="6206098"/>
            <a:ext cx="2946398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70242" y="3008740"/>
            <a:ext cx="2860395" cy="283323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19" y="3472555"/>
            <a:ext cx="29139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Контроль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соблюдения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требований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пожарной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93120" y="3825194"/>
            <a:ext cx="2860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Обучение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информирование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персонала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9519" y="6724001"/>
            <a:ext cx="29139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Обеспечение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ликвидации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02661" y="6206098"/>
            <a:ext cx="2860395" cy="26712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83235" y="6613809"/>
            <a:ext cx="2847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Организация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endParaRPr lang="ru-RU" alt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контроль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работ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обеспечению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пожарной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09581335"/>
              </p:ext>
            </p:extLst>
          </p:nvPr>
        </p:nvGraphicFramePr>
        <p:xfrm>
          <a:off x="-300038" y="-168275"/>
          <a:ext cx="18791238" cy="1112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0899232" imgH="5159487" progId="CorelDraw.Graphic.24">
                  <p:embed/>
                </p:oleObj>
              </mc:Choice>
              <mc:Fallback>
                <p:oleObj name="CorelDRAW" r:id="rId3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762" t="11773"/>
          <a:stretch/>
        </p:blipFill>
        <p:spPr>
          <a:xfrm rot="10800000">
            <a:off x="12496800" y="1249207"/>
            <a:ext cx="5967224" cy="9709322"/>
          </a:xfrm>
          <a:prstGeom prst="rect">
            <a:avLst/>
          </a:prstGeom>
        </p:spPr>
      </p:pic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2019300"/>
            <a:ext cx="9791699" cy="186590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7970" y="3174"/>
              <a:ext cx="6308767" cy="1033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/>
              <a:r>
                <a:rPr lang="ru-RU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ыполнение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работ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осуществлению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караульной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службы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,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тушению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пожаров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,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проведению</a:t>
              </a:r>
              <a:r>
                <a:rPr lang="ru-RU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аварийно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-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спасательных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работ</a:t>
              </a:r>
              <a:endPara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pPr marL="92075" lvl="5" indent="263525"/>
              <a:r>
                <a:rPr lang="ru-RU" sz="16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3922" y="588519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99221" y="7197050"/>
            <a:ext cx="900562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ПОЖАРНАЯ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БЕЗОПАСНОСТЬ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933178"/>
            <a:ext cx="9791699" cy="1191522"/>
            <a:chOff x="-13134" y="-121731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121731"/>
              <a:ext cx="7325890" cy="1423399"/>
              <a:chOff x="-22033" y="-204218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204218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75304" y="-26544"/>
              <a:ext cx="6616028" cy="13236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5"/>
              <a:endPara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endParaRPr>
            </a:p>
            <a:p>
              <a:pPr marL="0" lvl="5"/>
              <a:r>
                <a:rPr lang="ru-RU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О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беспечение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противопожарного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режима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на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объекте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</a:p>
            <a:p>
              <a:endPara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7255031"/>
            <a:ext cx="9791699" cy="1622269"/>
            <a:chOff x="-99771" y="-1169496"/>
            <a:chExt cx="7325890" cy="1766474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826421"/>
              <a:ext cx="7325890" cy="1423399"/>
              <a:chOff x="-167375" y="-1386401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1386401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5706" y="-1169496"/>
              <a:ext cx="6308767" cy="804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5"/>
              <a:endPara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endParaRPr>
            </a:p>
            <a:p>
              <a:endPara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endParaRP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92427" y="4342957"/>
            <a:ext cx="9791699" cy="1191521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5530" y="-230241"/>
              <a:ext cx="6308767" cy="1323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5"/>
              <a:endPara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endParaRPr>
            </a:p>
            <a:p>
              <a:pPr marL="0" lvl="5"/>
              <a:r>
                <a:rPr lang="ru-RU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В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ыполнение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работ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по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профилактике</a:t>
              </a:r>
              <a:r>
                <a:rPr lang="en-US" altLang="ru-RU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 </a:t>
              </a:r>
              <a:r>
                <a:rPr lang="en-US" altLang="en-US" sz="24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  <a:sym typeface="+mn-ea"/>
                </a:rPr>
                <a:t>пожаров</a:t>
              </a:r>
              <a:endPara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endPara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sp>
        <p:nvSpPr>
          <p:cNvPr id="36" name="TextBox 5">
            <a:extLst>
              <a:ext uri="{FF2B5EF4-FFF2-40B4-BE49-F238E27FC236}">
                <a16:creationId xmlns:a16="http://schemas.microsoft.com/office/drawing/2014/main" id="{31EDC004-0870-43B4-B5E8-DB7083B112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41869" y="7826531"/>
            <a:ext cx="884290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5"/>
            <a:r>
              <a:rPr lang="ru-RU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О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рганизация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тушения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пожаров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проведения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аварийно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-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спасательных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работ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endParaRPr lang="en-US" alt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05972" y="876112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174FC62-341B-4717-B0F5-59D05978D6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" b="6014"/>
          <a:stretch/>
        </p:blipFill>
        <p:spPr>
          <a:xfrm>
            <a:off x="-269442" y="2493317"/>
            <a:ext cx="7121817" cy="4325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1A633F-4154-4A29-9FD1-4C52C708B0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269C591-2FF8-4B94-BEF4-5A7A83C1C1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762" t="11773"/>
          <a:stretch/>
        </p:blipFill>
        <p:spPr>
          <a:xfrm rot="10800000">
            <a:off x="12338488" y="530520"/>
            <a:ext cx="5967224" cy="9709322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3468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altLang="en-US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С</a:t>
            </a:r>
            <a:r>
              <a:rPr lang="en-US" altLang="en-US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ПЕЦИАЛИСТ</a:t>
            </a:r>
            <a:r>
              <a:rPr lang="en-US" alt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ПО</a:t>
            </a:r>
            <a:r>
              <a:rPr lang="en-US" alt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ПОЖАРНОЙ</a:t>
            </a:r>
            <a:r>
              <a:rPr lang="en-US" altLang="ru-RU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3600" b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БЕЗОПАСНОСТИ</a:t>
            </a:r>
            <a:endParaRPr lang="ru-RU" sz="3600" dirty="0">
              <a:solidFill>
                <a:prstClr val="white"/>
              </a:solidFill>
              <a:latin typeface="Clear Sans Medium" panose="020B0604020202020204" charset="0"/>
              <a:cs typeface="Clear Sans Medium" panose="020B060402020202020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4680" y="3023299"/>
            <a:ext cx="5795769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74423" y="3445788"/>
            <a:ext cx="54325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-Тактика тушения пожаров	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-Тактика аварийно-спасательных работ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-Пожарно-спасательная техника и оборудование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-Пожарная профилактика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-Организация тушения пожаров и проведения аварийно-спасательных работ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-Основы организации и управления силами 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и средствами на пожаре	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-Организация </a:t>
            </a:r>
            <a:r>
              <a:rPr lang="ru-RU" sz="1900" dirty="0" err="1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газодымозащитной</a:t>
            </a: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 службы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-Организация службы и подготовки в подразделениях пожарной охраны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-Эксплуатация пожарных автомобилей и пожарного оборудования	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-Организация деятельности государственного пожарного надзора	</a:t>
            </a:r>
          </a:p>
          <a:p>
            <a:pPr algn="l">
              <a:buClrTx/>
              <a:buSzTx/>
              <a:buFontTx/>
            </a:pPr>
            <a:r>
              <a:rPr lang="ru-RU" sz="19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  <a:sym typeface="+mn-ea"/>
              </a:rPr>
              <a:t>-Организация пожарно-профилактических работ на объекте защиты пожаров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07450" y="3025112"/>
            <a:ext cx="3902520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294163" y="6262377"/>
            <a:ext cx="3902521" cy="288150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30880" y="3681037"/>
            <a:ext cx="38658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Выполнение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работ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endParaRPr lang="ru-RU" alt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профессии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Пожарный</a:t>
            </a: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276451" y="6819900"/>
            <a:ext cx="39207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Дополнительная компетенция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Оператор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БПЛА</a:t>
            </a: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B3AFAF-F50C-44EC-8412-7F2C5F389C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7082530" y="8572500"/>
            <a:ext cx="900670" cy="1581664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4F459D72-B5A0-4A55-A2B1-C99FD68DB7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27006" y="914388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DEDCA05D-E78A-47DC-82E4-1869A2C8A7F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83698" y="2158616"/>
            <a:ext cx="565485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Основные дисциплины: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3BCEE03F-F71C-405F-8D73-946BC250A8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906002" y="2182231"/>
            <a:ext cx="624839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algn="just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2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Дополнительное образование: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48362E0-20A1-4B77-99DA-0F4881DBBE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1191535" y="1199564"/>
            <a:ext cx="1976823" cy="115824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EA6481F-C489-4C28-AE26-CA2B767A59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5615" y="504113"/>
            <a:ext cx="1450421" cy="2538236"/>
          </a:xfrm>
          <a:prstGeom prst="rect">
            <a:avLst/>
          </a:prstGeom>
        </p:spPr>
      </p:pic>
      <p:sp>
        <p:nvSpPr>
          <p:cNvPr id="22" name="Freeform 7">
            <a:extLst>
              <a:ext uri="{FF2B5EF4-FFF2-40B4-BE49-F238E27FC236}">
                <a16:creationId xmlns:a16="http://schemas.microsoft.com/office/drawing/2014/main" id="{9312E75E-FB7A-454B-A3F4-228177BBB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94321" y="6830605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10113459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06936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4978" y="7666293"/>
            <a:ext cx="687887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/>
            <a:r>
              <a:rPr lang="en-US" alt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Выпускники специальности </a:t>
            </a:r>
            <a:r>
              <a:rPr lang="ru-RU" alt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</a:t>
            </a:r>
            <a:r>
              <a:rPr lang="en-US" alt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Пожарная безопасность</a:t>
            </a:r>
            <a:r>
              <a:rPr lang="ru-RU" alt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»</a:t>
            </a:r>
            <a:r>
              <a:rPr lang="en-US" alt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могут работать в различных структурах, где необходима защита от пожаров и обеспечение пожарной безопасности.</a:t>
            </a:r>
            <a:endParaRPr lang="ru-RU" altLang="en-US" sz="1800" dirty="0">
              <a:solidFill>
                <a:schemeClr val="bg1"/>
              </a:solidFill>
              <a:latin typeface="Clear Sans Medium" panose="020B0604020202020204" charset="0"/>
              <a:ea typeface="Tahoma" panose="020B0604030504040204" pitchFamily="34" charset="0"/>
              <a:cs typeface="Clear Sans Medium" panose="020B0604020202020204" charset="0"/>
            </a:endParaRPr>
          </a:p>
          <a:p>
            <a:pPr marL="92075" lvl="5" indent="263525"/>
            <a:r>
              <a:rPr lang="ru-RU" sz="1600" i="1" dirty="0">
                <a:solidFill>
                  <a:schemeClr val="bg1"/>
                </a:solidFill>
                <a:latin typeface="Clear Sans Medium" panose="020B0604020202020204" charset="0"/>
                <a:ea typeface="Tahoma" panose="020B0604030504040204" pitchFamily="34" charset="0"/>
                <a:cs typeface="Clear Sans Medium" panose="020B0604020202020204" charset="0"/>
              </a:rPr>
              <a:t> </a:t>
            </a:r>
            <a:endParaRPr lang="ru-RU" sz="1600" i="1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34981" y="1132439"/>
            <a:ext cx="986557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</a:t>
            </a:r>
            <a:r>
              <a:rPr lang="ru-RU" altLang="en-US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С</a:t>
            </a:r>
            <a:r>
              <a:rPr lang="en-US" altLang="en-US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ПЕЦИАЛИСТ</a:t>
            </a:r>
            <a:r>
              <a:rPr lang="en-US" alt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ПОЖАРНОЙ</a:t>
            </a:r>
            <a:r>
              <a:rPr lang="en-US" alt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 </a:t>
            </a:r>
            <a:r>
              <a:rPr lang="en-US" altLang="en-US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+mn-ea"/>
              </a:rPr>
              <a:t>БЕЗОПАСНОСТИ</a:t>
            </a:r>
            <a:r>
              <a:rPr lang="ru-RU" sz="4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15865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37918" y="3262848"/>
            <a:ext cx="74870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ru-RU" sz="24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Пожарный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,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командир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отделения</a:t>
            </a:r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Помощник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начальника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караула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Начальник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караула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Руководитель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подразделения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профилактике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Инженер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по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Начальник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службы</a:t>
            </a:r>
            <a:r>
              <a:rPr lang="en-US" alt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ПБ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277584"/>
            <a:ext cx="9791699" cy="4311526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Изображение 1">
            <a:extLst>
              <a:ext uri="{FF2B5EF4-FFF2-40B4-BE49-F238E27FC236}">
                <a16:creationId xmlns:a16="http://schemas.microsoft.com/office/drawing/2014/main" id="{C43B84D5-D1D0-4D77-89B4-3BA4EA3D2A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37160" y="2650913"/>
            <a:ext cx="6998789" cy="402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4818334" y="3659883"/>
            <a:ext cx="13469666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7045" y="4537976"/>
            <a:ext cx="7426410" cy="2870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МБУ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УПО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г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.</a:t>
            </a:r>
            <a:r>
              <a:rPr lang="ru-RU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Уфы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ГУ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МЧС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России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по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РБ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Государственный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Комитет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РБ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по</a:t>
            </a: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ЧС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 </a:t>
            </a:r>
            <a:r>
              <a:rPr lang="ru-RU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НК </a:t>
            </a:r>
            <a:r>
              <a:rPr lang="en-US" altLang="en-US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  <a:sym typeface="Clear Sans"/>
              </a:rPr>
              <a:t>РОСНЕФТЬ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220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211225" y="990893"/>
            <a:ext cx="1118945" cy="1964977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2195036"/>
            <a:ext cx="977170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4011</TotalTime>
  <Words>298</Words>
  <Application>Microsoft Office PowerPoint</Application>
  <PresentationFormat>Произвольный</PresentationFormat>
  <Paragraphs>65</Paragraphs>
  <Slides>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6" baseType="lpstr">
      <vt:lpstr>Calibri</vt:lpstr>
      <vt:lpstr>Clear Sans</vt:lpstr>
      <vt:lpstr>Tahoma</vt:lpstr>
      <vt:lpstr>Wingdings</vt:lpstr>
      <vt:lpstr>Arial</vt:lpstr>
      <vt:lpstr>Clear Sans Medium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92</cp:revision>
  <dcterms:created xsi:type="dcterms:W3CDTF">2006-08-16T00:00:00Z</dcterms:created>
  <dcterms:modified xsi:type="dcterms:W3CDTF">2025-06-10T08:50:11Z</dcterms:modified>
  <dc:identifier>DAGnOMo6tPc</dc:identifier>
</cp:coreProperties>
</file>