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5" autoAdjust="0"/>
    <p:restoredTop sz="94660"/>
  </p:normalViewPr>
  <p:slideViewPr>
    <p:cSldViewPr snapToGrid="0">
      <p:cViewPr>
        <p:scale>
          <a:sx n="90" d="100"/>
          <a:sy n="90" d="100"/>
        </p:scale>
        <p:origin x="36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E9F8FA-A9D4-45EC-9A6C-269A8E0BA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09EE3D9-909A-44F6-BFC2-EE4110354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7F834CB-5854-4E39-BC2B-EBA9F15D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C4FEF1-FC8C-42BA-A1D2-5315A683A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066F184-F1A1-44BF-B9CC-12DC034E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26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A567CF-5997-46F6-B5EC-4DC16BA4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AF5C9B9-7471-4329-86B4-41FA055A8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ED994A-4748-486A-835C-CC085526F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51D638-2117-4433-873D-6B5282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D5CF823-91F5-4156-940C-0F7443B1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6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0D496CA-1517-47F4-B126-DD760516E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9B073D9-0EC8-4175-B0A7-87113EE0F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C728F4-DE3C-43C2-A4E5-3778EDAF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EADC581-EC0E-480F-BF8C-6DAE6B48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1380660-496B-48A6-AB1C-72232EEC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9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CC2A24-1DAC-4309-9BEA-C6D26849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1A566D4-9872-4947-BB82-E37CFDDD0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42D15C2-5036-4A97-B29E-1A4721F4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746E6B8-F076-4EF0-8309-412C4025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543B323-FDD4-458C-A034-7B8B1443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95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6C275A-B2F2-46DA-B0F7-9015473E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F937338-788F-47D1-8243-78CC17DC4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860D61A-5DB3-47B6-9732-6E94A475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52DEDD6-00E3-44E9-8910-33383C64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FE5264C-FDE9-46C6-A304-10966D44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17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55AB32-8213-43AD-96CF-D10148685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2F1D98C-DE91-4C41-9ED2-570F0C3EF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E59EFEF-3805-4B81-BECA-059CCB331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3C63770-D63F-4F35-A77C-E0773C42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4DC3BD5-A4C3-47C8-A00A-AA4095E0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2A907F0-D3D6-4299-B568-155D7494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34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09DA04-DF4F-4DD6-8897-722971EE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6BE0480-EFB4-49BA-948B-F1580396E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182B68C-4181-4E77-B73D-60CB80DBE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EFD3305-7AB8-4213-8229-F4A442EAB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4840CF6-B9C3-46A1-BCC2-56CE4D3AA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46E20FF-3A55-4BF3-AFE7-8ED9B09A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1910A38-C70B-4F7D-A64B-CCCDB9CB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0AFDCAB-A083-4DE5-A07A-B4D4F39A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46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C888D9-F879-4A41-AB84-D910E380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276F312-5952-4D45-97F1-438232424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765A6B1-DB35-435B-8B98-F9F485D7E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E1EEF19-48D5-469B-86A9-6A8990CE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1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9BB5849-4125-44E0-8AA8-EDE3CE08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8212BEB-52EC-488E-809D-07081F89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74984D3-8E6A-4511-ABFC-E0E52D16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18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D07F0B-CB91-4387-8CD5-DF6F6DD1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4F63AA8-19B5-4998-B550-9F1425ECA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B8CB24F-5579-454D-B693-7488BA1B3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DE3B473-14B3-4A61-A20C-2B839B0AB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84EBB7A-8573-4651-973A-153D15FB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3718BBE-A577-43C7-8647-5A404C4C5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3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6DED85-7EA2-423A-8F73-18BC5AC1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0E6728F-7C92-4D83-8259-3B8DD1282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4A2C603-CA1F-4EEF-A65B-7D0DBE47F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AB0544E-F492-436D-A606-1131C1E3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DEB8614-3F7D-4E75-8D3C-1CC40BBB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1FE616B-00EB-4620-928F-FBAA66C3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10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35D63B-111A-4C36-82CB-057924836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037A2F0-723F-49CD-9A92-6AB93C4FA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25C6BA4-C201-43C0-AA1F-A16F35E20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DA10B-0F21-4FEC-A3DC-DF6FBCDD008C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7BFB665-B226-4F35-9934-72B8523B5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317A77-1ADD-454A-A623-2CAF377B7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73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BE0BA12-708B-40C5-B300-BFB9A6E96227}"/>
              </a:ext>
            </a:extLst>
          </p:cNvPr>
          <p:cNvSpPr/>
          <p:nvPr/>
        </p:nvSpPr>
        <p:spPr>
          <a:xfrm>
            <a:off x="2207705" y="2036096"/>
            <a:ext cx="6583680" cy="288757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13">
            <a:extLst>
              <a:ext uri="{FF2B5EF4-FFF2-40B4-BE49-F238E27FC236}">
                <a16:creationId xmlns="" xmlns:a16="http://schemas.microsoft.com/office/drawing/2014/main" id="{E4212AAB-C48D-4A67-A8D9-D213F096D11A}"/>
              </a:ext>
            </a:extLst>
          </p:cNvPr>
          <p:cNvSpPr txBox="1"/>
          <p:nvPr/>
        </p:nvSpPr>
        <p:spPr>
          <a:xfrm>
            <a:off x="1183600" y="5882717"/>
            <a:ext cx="863189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2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СРОК ОБУЧЕНИЯ: </a:t>
            </a:r>
          </a:p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2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 ГОДА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10 МЕСЯЦЕВ (НА БАЗЕ 9 КЛАССОВ)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9B81824-7B65-46ED-ACE1-0F8A15D88807}"/>
              </a:ext>
            </a:extLst>
          </p:cNvPr>
          <p:cNvSpPr txBox="1"/>
          <p:nvPr/>
        </p:nvSpPr>
        <p:spPr>
          <a:xfrm>
            <a:off x="2207705" y="2459504"/>
            <a:ext cx="668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33" marR="6773" algn="ctr" defTabSz="1219170">
              <a:tabLst>
                <a:tab pos="3449234" algn="l"/>
              </a:tabLst>
            </a:pPr>
            <a:r>
              <a:rPr lang="ru-RU" sz="40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09.02.0</a:t>
            </a:r>
            <a:r>
              <a:rPr lang="en-US" sz="40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9</a:t>
            </a:r>
            <a:r>
              <a:rPr lang="ru-RU" sz="40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</a:br>
            <a:r>
              <a:rPr lang="ru-RU" sz="40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«Веб-разработка»</a:t>
            </a:r>
            <a:endParaRPr lang="ru-RU" sz="2400" dirty="0"/>
          </a:p>
        </p:txBody>
      </p:sp>
      <p:sp>
        <p:nvSpPr>
          <p:cNvPr id="14" name="TextBox 5">
            <a:extLst>
              <a:ext uri="{FF2B5EF4-FFF2-40B4-BE49-F238E27FC236}">
                <a16:creationId xmlns="" xmlns:a16="http://schemas.microsoft.com/office/drawing/2014/main" id="{9A7CFACA-1D42-43E9-859B-2C63CB0AF6EB}"/>
              </a:ext>
            </a:extLst>
          </p:cNvPr>
          <p:cNvSpPr txBox="1"/>
          <p:nvPr/>
        </p:nvSpPr>
        <p:spPr>
          <a:xfrm>
            <a:off x="1183600" y="902858"/>
            <a:ext cx="9766699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marR="6773" algn="ctr" defTabSz="1219170">
              <a:tabLst>
                <a:tab pos="3449234" algn="l"/>
              </a:tabLst>
            </a:pPr>
            <a:r>
              <a:rPr lang="ru-RU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Государственное бюджетное профессиональное образовательное учреждение</a:t>
            </a:r>
          </a:p>
          <a:p>
            <a:pPr marL="16933" marR="6773" algn="ctr" defTabSz="1219170">
              <a:tabLst>
                <a:tab pos="3449234" algn="l"/>
              </a:tabLst>
            </a:pPr>
            <a:r>
              <a:rPr lang="ru-RU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Уфимский колледж радиоэлектроники, телекоммуникаций и безопасности</a:t>
            </a:r>
          </a:p>
          <a:p>
            <a:pPr marL="16933" marR="6773" defTabSz="1219170">
              <a:tabLst>
                <a:tab pos="3449234" algn="l"/>
              </a:tabLst>
            </a:pPr>
            <a:endParaRPr lang="ru-RU" sz="2000" b="1" i="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B829961-1E1C-4A5E-9CCF-262019C5F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28" y="1691511"/>
            <a:ext cx="1593005" cy="357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4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9A05856-4B0F-4ED8-920D-339BF1E8E51B}"/>
              </a:ext>
            </a:extLst>
          </p:cNvPr>
          <p:cNvSpPr/>
          <p:nvPr/>
        </p:nvSpPr>
        <p:spPr>
          <a:xfrm>
            <a:off x="873760" y="2035929"/>
            <a:ext cx="4439920" cy="408039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BEDED70-27CA-402B-B924-F0F5D9899FA4}"/>
              </a:ext>
            </a:extLst>
          </p:cNvPr>
          <p:cNvSpPr txBox="1"/>
          <p:nvPr/>
        </p:nvSpPr>
        <p:spPr>
          <a:xfrm>
            <a:off x="919834" y="2035929"/>
            <a:ext cx="43938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33" marR="6773" algn="just" defTabSz="1219170">
              <a:tabLst>
                <a:tab pos="538163" algn="l"/>
              </a:tabLst>
            </a:pPr>
            <a:r>
              <a:rPr lang="ru-RU" sz="1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	 </a:t>
            </a:r>
            <a:r>
              <a:rPr lang="ru-RU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Разработчик веб-приложений — это специалист, занимающийся созданием, разработкой и поддержкой веб-приложений, то есть программных продуктов, работающих в браузере через интернет. Его работа включает проектирование интерфейсов, разработку серверной части приложений, интеграцию баз данных, обеспечение безопасности и оптимизацию </a:t>
            </a:r>
            <a:r>
              <a:rPr lang="ru-RU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производительности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F55165B-183C-4C61-9A13-281696291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817" y="131185"/>
            <a:ext cx="918983" cy="206337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B838160-AE77-4376-95D9-DA4793356034}"/>
              </a:ext>
            </a:extLst>
          </p:cNvPr>
          <p:cNvSpPr/>
          <p:nvPr/>
        </p:nvSpPr>
        <p:spPr>
          <a:xfrm>
            <a:off x="5781040" y="2035929"/>
            <a:ext cx="1971040" cy="182487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CF02075-E32F-49FC-A87A-BFFCFFE5FC10}"/>
              </a:ext>
            </a:extLst>
          </p:cNvPr>
          <p:cNvSpPr/>
          <p:nvPr/>
        </p:nvSpPr>
        <p:spPr>
          <a:xfrm>
            <a:off x="5781040" y="4342824"/>
            <a:ext cx="1971040" cy="17734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845D688-69D7-4B2D-A519-FC2F70D32A55}"/>
              </a:ext>
            </a:extLst>
          </p:cNvPr>
          <p:cNvSpPr/>
          <p:nvPr/>
        </p:nvSpPr>
        <p:spPr>
          <a:xfrm>
            <a:off x="8351520" y="2035929"/>
            <a:ext cx="1971040" cy="182487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BC92412-E3A1-4C9D-9F78-133A5FF84187}"/>
              </a:ext>
            </a:extLst>
          </p:cNvPr>
          <p:cNvSpPr/>
          <p:nvPr/>
        </p:nvSpPr>
        <p:spPr>
          <a:xfrm>
            <a:off x="8351520" y="4342824"/>
            <a:ext cx="1971040" cy="17734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DA0FB215-80EB-43E5-A357-A40232174EA1}"/>
              </a:ext>
            </a:extLst>
          </p:cNvPr>
          <p:cNvSpPr/>
          <p:nvPr/>
        </p:nvSpPr>
        <p:spPr>
          <a:xfrm>
            <a:off x="5893696" y="2071201"/>
            <a:ext cx="16514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Фронтенд</a:t>
            </a:r>
            <a:r>
              <a:rPr lang="ru-RU" sz="12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-разработка:</a:t>
            </a:r>
            <a:endParaRPr lang="ru-RU" sz="1200" b="1" dirty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Работа над клиентской частью приложения, включая интерфейс пользователя и взаимодействие с ним.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B8F1D77-6772-4CEE-BFD8-9B26D8A05F56}"/>
              </a:ext>
            </a:extLst>
          </p:cNvPr>
          <p:cNvSpPr/>
          <p:nvPr/>
        </p:nvSpPr>
        <p:spPr>
          <a:xfrm>
            <a:off x="8469305" y="2035929"/>
            <a:ext cx="17862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Бэкенд</a:t>
            </a:r>
            <a:r>
              <a:rPr lang="ru-RU" sz="12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-разработка:</a:t>
            </a:r>
            <a:endParaRPr lang="ru-RU" sz="1200" b="1" dirty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Создание серверной стороны приложения, включающей обработку запросов от клиента, работу с </a:t>
            </a:r>
            <a:r>
              <a:rPr lang="ru-RU" sz="12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БД и </a:t>
            </a:r>
            <a:r>
              <a:rPr lang="ru-RU" sz="12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выполнение бизнес-логики.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3554FBC6-B413-4CD7-A73C-DE986184D5B8}"/>
              </a:ext>
            </a:extLst>
          </p:cNvPr>
          <p:cNvSpPr/>
          <p:nvPr/>
        </p:nvSpPr>
        <p:spPr>
          <a:xfrm>
            <a:off x="5893696" y="4872217"/>
            <a:ext cx="18025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Полная </a:t>
            </a:r>
            <a:endParaRPr lang="ru-RU" sz="1400" b="1" dirty="0" smtClean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разработка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 веб-приложений</a:t>
            </a:r>
            <a:endParaRPr lang="ru-RU" sz="1400" b="1" dirty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7CFB363-E2D8-453D-8FA9-A09332693F09}"/>
              </a:ext>
            </a:extLst>
          </p:cNvPr>
          <p:cNvSpPr/>
          <p:nvPr/>
        </p:nvSpPr>
        <p:spPr>
          <a:xfrm>
            <a:off x="8469305" y="4537074"/>
            <a:ext cx="17862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Безопасность.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-Оптимизация производительности.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Работа </a:t>
            </a:r>
            <a:r>
              <a:rPr lang="ru-RU" sz="12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с системами контроля </a:t>
            </a:r>
            <a:r>
              <a:rPr lang="ru-RU" sz="12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версий.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(Автоматическое тестирование</a:t>
            </a:r>
            <a:endParaRPr lang="ru-RU" sz="1200" b="1" dirty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433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="" xmlns:a16="http://schemas.microsoft.com/office/drawing/2014/main" id="{276A50A3-8F98-4BBE-ADCD-BE9578EE26D0}"/>
              </a:ext>
            </a:extLst>
          </p:cNvPr>
          <p:cNvSpPr txBox="1"/>
          <p:nvPr/>
        </p:nvSpPr>
        <p:spPr>
          <a:xfrm>
            <a:off x="2128480" y="406477"/>
            <a:ext cx="718824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marR="6773" algn="ctr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2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КОМПЕТЕНЦИЯ </a:t>
            </a:r>
          </a:p>
          <a:p>
            <a:pPr marL="16933" marR="6773" algn="ctr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ВЕБ-РАЗРАБОТЧИК</a:t>
            </a:r>
            <a:endParaRPr lang="ru-RU" sz="2400" b="1" dirty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236D18B-1AB2-4671-96E7-43577C695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32" y="2312431"/>
            <a:ext cx="3754868" cy="375486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E1D5268-3CB6-4FE1-A946-0F33E3092C2A}"/>
              </a:ext>
            </a:extLst>
          </p:cNvPr>
          <p:cNvSpPr/>
          <p:nvPr/>
        </p:nvSpPr>
        <p:spPr>
          <a:xfrm>
            <a:off x="5069840" y="1548249"/>
            <a:ext cx="6431280" cy="73866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60F1158-AEC5-4C02-9BB7-7A3112D5ACFA}"/>
              </a:ext>
            </a:extLst>
          </p:cNvPr>
          <p:cNvSpPr/>
          <p:nvPr/>
        </p:nvSpPr>
        <p:spPr>
          <a:xfrm>
            <a:off x="5069840" y="1680554"/>
            <a:ext cx="6431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5" indent="263525"/>
            <a:r>
              <a:rPr lang="ru-RU" sz="14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Проектирование </a:t>
            </a:r>
            <a:r>
              <a:rPr lang="ru-RU" sz="1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и </a:t>
            </a:r>
            <a:r>
              <a:rPr lang="ru-RU" sz="14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разработка информационных </a:t>
            </a:r>
            <a:r>
              <a:rPr lang="ru-RU" sz="1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ресурсов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A43971E-23FD-433C-831F-CC8166986C6A}"/>
              </a:ext>
            </a:extLst>
          </p:cNvPr>
          <p:cNvSpPr/>
          <p:nvPr/>
        </p:nvSpPr>
        <p:spPr>
          <a:xfrm>
            <a:off x="5069840" y="2643855"/>
            <a:ext cx="6431280" cy="73866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2DA0163-9512-414D-80AD-EB5BF92716C5}"/>
              </a:ext>
            </a:extLst>
          </p:cNvPr>
          <p:cNvSpPr/>
          <p:nvPr/>
        </p:nvSpPr>
        <p:spPr>
          <a:xfrm>
            <a:off x="5069840" y="2751577"/>
            <a:ext cx="629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5" indent="263525"/>
            <a:r>
              <a:rPr lang="ru-RU" sz="1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Техническая поддержка </a:t>
            </a:r>
            <a:r>
              <a:rPr lang="ru-RU" sz="14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и  администрирование информационных ресурсов</a:t>
            </a:r>
            <a:endParaRPr lang="ru-RU" sz="1400" b="1" dirty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2E4D0C1-F8A9-4332-91D5-8C523CF2498E}"/>
              </a:ext>
            </a:extLst>
          </p:cNvPr>
          <p:cNvSpPr/>
          <p:nvPr/>
        </p:nvSpPr>
        <p:spPr>
          <a:xfrm>
            <a:off x="5069840" y="3739461"/>
            <a:ext cx="6431280" cy="73866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C552C47-BB9F-48C7-885D-8412F578E266}"/>
              </a:ext>
            </a:extLst>
          </p:cNvPr>
          <p:cNvSpPr/>
          <p:nvPr/>
        </p:nvSpPr>
        <p:spPr>
          <a:xfrm>
            <a:off x="5069840" y="3871766"/>
            <a:ext cx="6299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5" indent="263525"/>
            <a:r>
              <a:rPr lang="ru-RU" sz="1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Разработка веб-приложения </a:t>
            </a:r>
            <a:r>
              <a:rPr lang="ru-RU" sz="14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на стороне </a:t>
            </a:r>
            <a:r>
              <a:rPr lang="ru-RU" sz="1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клиента</a:t>
            </a:r>
          </a:p>
          <a:p>
            <a:pPr marL="92075" lvl="5" indent="263525"/>
            <a:endParaRPr lang="ru-RU" sz="1100" b="1" dirty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CB7DB55-9495-470D-BACB-52C8AF7761EE}"/>
              </a:ext>
            </a:extLst>
          </p:cNvPr>
          <p:cNvSpPr/>
          <p:nvPr/>
        </p:nvSpPr>
        <p:spPr>
          <a:xfrm>
            <a:off x="5069840" y="4835067"/>
            <a:ext cx="6431280" cy="73866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2E424E5-7246-48E2-8231-D85834F83863}"/>
              </a:ext>
            </a:extLst>
          </p:cNvPr>
          <p:cNvSpPr/>
          <p:nvPr/>
        </p:nvSpPr>
        <p:spPr>
          <a:xfrm>
            <a:off x="5069840" y="4881233"/>
            <a:ext cx="629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5" indent="263525"/>
            <a:r>
              <a:rPr lang="ru-RU" sz="14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Разработка серверной части веб-приложений</a:t>
            </a:r>
            <a:endParaRPr lang="ru-RU" sz="1400" b="1" dirty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FD74F039-C7DD-4BF5-A6B1-E6534CB61167}"/>
              </a:ext>
            </a:extLst>
          </p:cNvPr>
          <p:cNvSpPr/>
          <p:nvPr/>
        </p:nvSpPr>
        <p:spPr>
          <a:xfrm>
            <a:off x="5069840" y="5930673"/>
            <a:ext cx="6431280" cy="73866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386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="" xmlns:a16="http://schemas.microsoft.com/office/drawing/2014/main" id="{27DEF037-A512-4746-AB2D-3472850F72A6}"/>
              </a:ext>
            </a:extLst>
          </p:cNvPr>
          <p:cNvSpPr txBox="1"/>
          <p:nvPr/>
        </p:nvSpPr>
        <p:spPr>
          <a:xfrm>
            <a:off x="1640800" y="762077"/>
            <a:ext cx="961648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marR="6773" algn="ctr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2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ЧТО ИЗУЧАЕТ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ВЕБ-РАЗРАБОТЧИК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»</a:t>
            </a:r>
            <a:endParaRPr lang="ru-RU" sz="2400" b="1" dirty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314CA94-BB13-4A99-838A-9B29E8A8A10F}"/>
              </a:ext>
            </a:extLst>
          </p:cNvPr>
          <p:cNvSpPr/>
          <p:nvPr/>
        </p:nvSpPr>
        <p:spPr>
          <a:xfrm>
            <a:off x="1930400" y="2015532"/>
            <a:ext cx="3901440" cy="408039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2D38D0E-3373-4579-B5AA-BCA23BD90293}"/>
              </a:ext>
            </a:extLst>
          </p:cNvPr>
          <p:cNvSpPr/>
          <p:nvPr/>
        </p:nvSpPr>
        <p:spPr>
          <a:xfrm>
            <a:off x="6431280" y="2015532"/>
            <a:ext cx="1971040" cy="182487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53FA348-4719-4497-9103-FE1050950E43}"/>
              </a:ext>
            </a:extLst>
          </p:cNvPr>
          <p:cNvSpPr/>
          <p:nvPr/>
        </p:nvSpPr>
        <p:spPr>
          <a:xfrm>
            <a:off x="6431280" y="4322427"/>
            <a:ext cx="1971040" cy="17734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AFA2E1C-F9EF-4C13-9063-2D6C274BC3E8}"/>
              </a:ext>
            </a:extLst>
          </p:cNvPr>
          <p:cNvSpPr/>
          <p:nvPr/>
        </p:nvSpPr>
        <p:spPr>
          <a:xfrm>
            <a:off x="9001760" y="2015532"/>
            <a:ext cx="1971040" cy="182487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2E55D8F-CAEF-4061-AFF9-2B1C147C4857}"/>
              </a:ext>
            </a:extLst>
          </p:cNvPr>
          <p:cNvSpPr/>
          <p:nvPr/>
        </p:nvSpPr>
        <p:spPr>
          <a:xfrm>
            <a:off x="9001760" y="4322427"/>
            <a:ext cx="1971040" cy="17734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E306BBC-69AC-43FE-AFF7-0D2C1AC4AA0A}"/>
              </a:ext>
            </a:extLst>
          </p:cNvPr>
          <p:cNvSpPr/>
          <p:nvPr/>
        </p:nvSpPr>
        <p:spPr>
          <a:xfrm>
            <a:off x="9001760" y="2235469"/>
            <a:ext cx="1971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Дополнительный ПМ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«Разработка серверной части веб </a:t>
            </a:r>
            <a:r>
              <a:rPr lang="ru-RU" sz="14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приложений»</a:t>
            </a:r>
            <a:endParaRPr lang="ru-RU" sz="1400" b="1" dirty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DA1796D3-9C16-420C-9780-9121059C52F9}"/>
              </a:ext>
            </a:extLst>
          </p:cNvPr>
          <p:cNvSpPr/>
          <p:nvPr/>
        </p:nvSpPr>
        <p:spPr>
          <a:xfrm>
            <a:off x="1930400" y="2015533"/>
            <a:ext cx="383032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Проектирование информационных ресурсов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Разработка интерфейсов пользователя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Тестирование информационных ресурсов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Настройка и сопровождение информационных ресурсов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Обеспечение безопасности информационных ресурсов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Проектирование и дизайн интерфейсов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Верстка страниц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Разработка клиентской части информационных ресурсов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Программирование на стороне сервера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Программирование с использование программных платформ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49040" y="2015533"/>
            <a:ext cx="1953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ontserrat" pitchFamily="2" charset="0"/>
              </a:rPr>
              <a:t>Разработка мобильных приложений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29060" y="4403283"/>
            <a:ext cx="1775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bg1"/>
              </a:solidFill>
              <a:latin typeface="Montserrat" pitchFamily="2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ontserrat" pitchFamily="2" charset="0"/>
              </a:rPr>
              <a:t>Разработка компьютерных игр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001760" y="4196447"/>
            <a:ext cx="19710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prstClr val="white"/>
              </a:solidFill>
              <a:latin typeface="Montserrat" pitchFamily="2" charset="0"/>
            </a:endParaRPr>
          </a:p>
          <a:p>
            <a:pPr lvl="0" algn="ctr"/>
            <a:endParaRPr lang="ru-RU" sz="1600" b="1" dirty="0" smtClean="0">
              <a:solidFill>
                <a:prstClr val="white"/>
              </a:solidFill>
              <a:latin typeface="Montserrat" pitchFamily="2" charset="0"/>
            </a:endParaRPr>
          </a:p>
          <a:p>
            <a:pPr lvl="0" algn="ctr"/>
            <a:r>
              <a:rPr lang="ru-RU" sz="1600" b="1" dirty="0" smtClean="0">
                <a:solidFill>
                  <a:prstClr val="white"/>
                </a:solidFill>
                <a:latin typeface="Montserrat" pitchFamily="2" charset="0"/>
              </a:rPr>
              <a:t>Программирование на языках </a:t>
            </a:r>
            <a:r>
              <a:rPr lang="en-US" sz="1600" b="1" dirty="0" smtClean="0">
                <a:solidFill>
                  <a:prstClr val="white"/>
                </a:solidFill>
                <a:latin typeface="Montserrat" pitchFamily="2" charset="0"/>
              </a:rPr>
              <a:t>C#</a:t>
            </a:r>
            <a:r>
              <a:rPr lang="ru-RU" sz="1600" b="1" dirty="0" smtClean="0">
                <a:solidFill>
                  <a:prstClr val="white"/>
                </a:solidFill>
                <a:latin typeface="Montserrat" pitchFamily="2" charset="0"/>
              </a:rPr>
              <a:t>/</a:t>
            </a:r>
            <a:r>
              <a:rPr lang="en-US" sz="1600" b="1" dirty="0" smtClean="0">
                <a:solidFill>
                  <a:prstClr val="white"/>
                </a:solidFill>
                <a:latin typeface="Montserrat" pitchFamily="2" charset="0"/>
              </a:rPr>
              <a:t>Python</a:t>
            </a:r>
            <a:r>
              <a:rPr lang="ru-RU" sz="1600" b="1" dirty="0" smtClean="0">
                <a:solidFill>
                  <a:prstClr val="white"/>
                </a:solidFill>
                <a:latin typeface="Montserrat" pitchFamily="2" charset="0"/>
              </a:rPr>
              <a:t>/1С</a:t>
            </a:r>
            <a:br>
              <a:rPr lang="ru-RU" sz="1600" b="1" dirty="0" smtClean="0">
                <a:solidFill>
                  <a:prstClr val="white"/>
                </a:solidFill>
                <a:latin typeface="Montserrat" pitchFamily="2" charset="0"/>
              </a:rPr>
            </a:b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1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="" xmlns:a16="http://schemas.microsoft.com/office/drawing/2014/main" id="{EADCC19D-901A-487D-99F6-A8858771C67E}"/>
              </a:ext>
            </a:extLst>
          </p:cNvPr>
          <p:cNvSpPr txBox="1"/>
          <p:nvPr/>
        </p:nvSpPr>
        <p:spPr>
          <a:xfrm>
            <a:off x="1092160" y="670637"/>
            <a:ext cx="896624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marR="6773" algn="ctr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2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ГДЕ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НУЖЕН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0"/>
              </a:rPr>
              <a:t>ВЕБ-РАЗРАБОТЧИК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?</a:t>
            </a:r>
            <a:endParaRPr lang="ru-RU" sz="2400" b="1" dirty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</p:txBody>
      </p:sp>
      <p:sp>
        <p:nvSpPr>
          <p:cNvPr id="6" name="Прямоугольник 5" descr="ФОТО ">
            <a:extLst>
              <a:ext uri="{FF2B5EF4-FFF2-40B4-BE49-F238E27FC236}">
                <a16:creationId xmlns="" xmlns:a16="http://schemas.microsoft.com/office/drawing/2014/main" id="{4658AA57-162B-4124-8F52-D1EC892C5B42}"/>
              </a:ext>
            </a:extLst>
          </p:cNvPr>
          <p:cNvSpPr/>
          <p:nvPr/>
        </p:nvSpPr>
        <p:spPr>
          <a:xfrm>
            <a:off x="355294" y="2643578"/>
            <a:ext cx="3434386" cy="2773679"/>
          </a:xfrm>
          <a:prstGeom prst="rect">
            <a:avLst/>
          </a:prstGeom>
          <a:solidFill>
            <a:srgbClr val="12205A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Фото мастерской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F14DF20-CB02-426E-B190-EBC935D213E8}"/>
              </a:ext>
            </a:extLst>
          </p:cNvPr>
          <p:cNvSpPr/>
          <p:nvPr/>
        </p:nvSpPr>
        <p:spPr>
          <a:xfrm>
            <a:off x="680484" y="1125663"/>
            <a:ext cx="10160236" cy="87645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60DE0B1-3E8D-45A3-9C38-16C1E18EEF8D}"/>
              </a:ext>
            </a:extLst>
          </p:cNvPr>
          <p:cNvSpPr/>
          <p:nvPr/>
        </p:nvSpPr>
        <p:spPr>
          <a:xfrm>
            <a:off x="700210" y="1279809"/>
            <a:ext cx="10160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5" indent="263525"/>
            <a:r>
              <a:rPr lang="ru-RU" sz="1400" i="1" dirty="0">
                <a:solidFill>
                  <a:schemeClr val="bg1"/>
                </a:solidFill>
                <a:latin typeface="Clear Sans" panose="020B0604020202020204" charset="0"/>
                <a:ea typeface="Tahoma" panose="020B0604030504040204" pitchFamily="34" charset="0"/>
                <a:cs typeface="Clear Sans" panose="020B0604020202020204" charset="0"/>
              </a:rPr>
              <a:t>Выпускники специальности </a:t>
            </a:r>
            <a:r>
              <a:rPr lang="ru-RU" sz="1400" i="1" dirty="0" smtClean="0">
                <a:solidFill>
                  <a:schemeClr val="bg1"/>
                </a:solidFill>
                <a:latin typeface="Clear Sans" panose="020B0604020202020204" charset="0"/>
                <a:ea typeface="Tahoma" panose="020B0604030504040204" pitchFamily="34" charset="0"/>
                <a:cs typeface="Clear Sans" panose="020B0604020202020204" charset="0"/>
              </a:rPr>
              <a:t>«Веб-разработка" </a:t>
            </a:r>
            <a:r>
              <a:rPr lang="ru-RU" sz="1400" i="1" dirty="0">
                <a:solidFill>
                  <a:schemeClr val="bg1"/>
                </a:solidFill>
                <a:latin typeface="Clear Sans" panose="020B0604020202020204" charset="0"/>
                <a:ea typeface="Tahoma" panose="020B0604030504040204" pitchFamily="34" charset="0"/>
                <a:cs typeface="Clear Sans" panose="020B0604020202020204" charset="0"/>
              </a:rPr>
              <a:t>могут работать в различных сферах экономики, где требуется </a:t>
            </a:r>
            <a:r>
              <a:rPr lang="ru-RU" sz="1400" i="1" dirty="0" smtClean="0">
                <a:solidFill>
                  <a:schemeClr val="bg1"/>
                </a:solidFill>
                <a:latin typeface="Clear Sans" panose="020B0604020202020204" charset="0"/>
                <a:ea typeface="Tahoma" panose="020B0604030504040204" pitchFamily="34" charset="0"/>
                <a:cs typeface="Clear Sans" panose="020B0604020202020204" charset="0"/>
              </a:rPr>
              <a:t>создание, разработка </a:t>
            </a:r>
            <a:r>
              <a:rPr lang="ru-RU" sz="1400" i="1" dirty="0">
                <a:solidFill>
                  <a:schemeClr val="bg1"/>
                </a:solidFill>
                <a:latin typeface="Clear Sans" panose="020B0604020202020204" charset="0"/>
                <a:ea typeface="Tahoma" panose="020B0604030504040204" pitchFamily="34" charset="0"/>
                <a:cs typeface="Clear Sans" panose="020B0604020202020204" charset="0"/>
              </a:rPr>
              <a:t>и </a:t>
            </a:r>
            <a:r>
              <a:rPr lang="ru-RU" sz="1400" i="1" dirty="0" smtClean="0">
                <a:solidFill>
                  <a:schemeClr val="bg1"/>
                </a:solidFill>
                <a:latin typeface="Clear Sans" panose="020B0604020202020204" charset="0"/>
                <a:ea typeface="Tahoma" panose="020B0604030504040204" pitchFamily="34" charset="0"/>
                <a:cs typeface="Clear Sans" panose="020B0604020202020204" charset="0"/>
              </a:rPr>
              <a:t>поддержка </a:t>
            </a:r>
            <a:r>
              <a:rPr lang="ru-RU" sz="1400" i="1" dirty="0">
                <a:solidFill>
                  <a:schemeClr val="bg1"/>
                </a:solidFill>
                <a:latin typeface="Clear Sans" panose="020B0604020202020204" charset="0"/>
                <a:ea typeface="Tahoma" panose="020B0604030504040204" pitchFamily="34" charset="0"/>
                <a:cs typeface="Clear Sans" panose="020B0604020202020204" charset="0"/>
              </a:rPr>
              <a:t>веб-приложений. Основные сферы включают:</a:t>
            </a:r>
            <a:endParaRPr lang="ru-RU" sz="1400" b="1" dirty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A0BA80F-8599-4CCB-8309-7023A0B07625}"/>
              </a:ext>
            </a:extLst>
          </p:cNvPr>
          <p:cNvSpPr/>
          <p:nvPr/>
        </p:nvSpPr>
        <p:spPr>
          <a:xfrm>
            <a:off x="4160989" y="2141068"/>
            <a:ext cx="6431280" cy="321870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5A65E91-7D52-4C60-99BC-31A357EDFCE0}"/>
              </a:ext>
            </a:extLst>
          </p:cNvPr>
          <p:cNvSpPr/>
          <p:nvPr/>
        </p:nvSpPr>
        <p:spPr>
          <a:xfrm>
            <a:off x="4286926" y="2246630"/>
            <a:ext cx="62992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Вертикальный рост</a:t>
            </a:r>
            <a:r>
              <a:rPr lang="ru-RU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:</a:t>
            </a:r>
          </a:p>
          <a:p>
            <a:endParaRPr lang="ru-RU" b="1" dirty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Младший разработчик </a:t>
            </a:r>
            <a:endParaRPr lang="ru-RU" b="1" dirty="0" smtClean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Средний разработчик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Старший </a:t>
            </a:r>
            <a:r>
              <a:rPr lang="ru-RU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разработчик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Руководитель отдела разработки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Технический </a:t>
            </a:r>
            <a:r>
              <a:rPr lang="ru-RU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директор</a:t>
            </a:r>
            <a:endParaRPr lang="ru-RU" b="1" dirty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="" xmlns:a16="http://schemas.microsoft.com/office/drawing/2014/main" id="{4B34FD77-8450-47F4-9138-8C263275DF61}"/>
              </a:ext>
            </a:extLst>
          </p:cNvPr>
          <p:cNvSpPr txBox="1"/>
          <p:nvPr/>
        </p:nvSpPr>
        <p:spPr>
          <a:xfrm>
            <a:off x="711851" y="5558857"/>
            <a:ext cx="8432224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Выпускники специальности «Веб-разработка" могут работать в различных сферах экономики, где требуется создание, разработка и поддержка веб-приложений.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20" y="2661413"/>
            <a:ext cx="3419360" cy="269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725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24C63D4-4AC6-4BCC-B86F-7BC2118A3BCB}"/>
              </a:ext>
            </a:extLst>
          </p:cNvPr>
          <p:cNvSpPr/>
          <p:nvPr/>
        </p:nvSpPr>
        <p:spPr>
          <a:xfrm>
            <a:off x="3901440" y="1954238"/>
            <a:ext cx="7376160" cy="469276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191F8B1-70C4-4772-9191-E3A5DFBD3B9A}"/>
              </a:ext>
            </a:extLst>
          </p:cNvPr>
          <p:cNvSpPr/>
          <p:nvPr/>
        </p:nvSpPr>
        <p:spPr>
          <a:xfrm>
            <a:off x="4196080" y="2043450"/>
            <a:ext cx="7081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ОО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«АЛЕКС ИНТЕГРО» 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ПАО МТС </a:t>
            </a:r>
            <a:endParaRPr lang="ru-RU" sz="2400" b="1" dirty="0" smtClean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ОАО «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УФАНЕТ»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НПК «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ПРОГРЕСС»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ГК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«</a:t>
            </a:r>
            <a:r>
              <a:rPr lang="ru-RU" sz="2400" b="1" dirty="0" err="1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АйТи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»</a:t>
            </a:r>
            <a:endParaRPr lang="en-US" sz="2400" b="1" dirty="0">
              <a:solidFill>
                <a:schemeClr val="bg1"/>
              </a:solidFill>
              <a:latin typeface="Montserrat" pitchFamily="2" charset="0"/>
              <a:ea typeface="+mj-ea"/>
              <a:cs typeface="+mj-cs"/>
              <a:sym typeface="Clear San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925A9AC-1F69-4DDB-A6D2-3385B71E6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1954238"/>
            <a:ext cx="3272588" cy="3288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Ростелеком - официальный сайт для физ. лиц. г. Москва. Доступ в интернет,  ТВ и телефонная связь.">
            <a:extLst>
              <a:ext uri="{FF2B5EF4-FFF2-40B4-BE49-F238E27FC236}">
                <a16:creationId xmlns="" xmlns:a16="http://schemas.microsoft.com/office/drawing/2014/main" id="{3207E18E-5162-433B-9A84-E1F39E534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472" y="210997"/>
            <a:ext cx="969217" cy="96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Вивокомп (Vivocomp)">
            <a:extLst>
              <a:ext uri="{FF2B5EF4-FFF2-40B4-BE49-F238E27FC236}">
                <a16:creationId xmlns="" xmlns:a16="http://schemas.microsoft.com/office/drawing/2014/main" id="{E26DD3E0-133E-4C82-96CD-79DCAD2A1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471" y="1519624"/>
            <a:ext cx="969217" cy="96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На сайте «БашРТС» открылся «личный кабинет» клиента">
            <a:extLst>
              <a:ext uri="{FF2B5EF4-FFF2-40B4-BE49-F238E27FC236}">
                <a16:creationId xmlns="" xmlns:a16="http://schemas.microsoft.com/office/drawing/2014/main" id="{068BB2A9-E16C-400F-B12F-D90E7FFED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2" r="69667" b="30025"/>
          <a:stretch/>
        </p:blipFill>
        <p:spPr bwMode="auto">
          <a:xfrm>
            <a:off x="11077471" y="4017636"/>
            <a:ext cx="1069164" cy="107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Логотип Уфанет / Телекоммуникации / TopLogos.ru">
            <a:extLst>
              <a:ext uri="{FF2B5EF4-FFF2-40B4-BE49-F238E27FC236}">
                <a16:creationId xmlns="" xmlns:a16="http://schemas.microsoft.com/office/drawing/2014/main" id="{6EEAAFB3-0EA3-4CBD-A3FC-127AA00EC1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94"/>
          <a:stretch/>
        </p:blipFill>
        <p:spPr bwMode="auto">
          <a:xfrm>
            <a:off x="11087631" y="2709009"/>
            <a:ext cx="969217" cy="105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384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2841</TotalTime>
  <Words>249</Words>
  <Application>Microsoft Office PowerPoint</Application>
  <PresentationFormat>Произвольный</PresentationFormat>
  <Paragraphs>59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Плотникова Виктория Константиновна</dc:creator>
  <cp:lastModifiedBy>Marina</cp:lastModifiedBy>
  <cp:revision>22</cp:revision>
  <dcterms:created xsi:type="dcterms:W3CDTF">2025-05-20T09:00:44Z</dcterms:created>
  <dcterms:modified xsi:type="dcterms:W3CDTF">2026-04-14T14:28:53Z</dcterms:modified>
</cp:coreProperties>
</file>