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lear Sans" panose="020B0604020202020204" charset="0"/>
      <p:regular r:id="rId10"/>
    </p:embeddedFont>
    <p:embeddedFont>
      <p:font typeface="Clear Sans Medium" panose="020B0604020202020204" charset="0"/>
      <p:regular r:id="rId11"/>
    </p:embeddedFont>
    <p:embeddedFont>
      <p:font typeface="Montserrat" pitchFamily="2" charset="-52"/>
      <p:regular r:id="rId12"/>
      <p:bold r:id="rId13"/>
      <p:italic r:id="rId14"/>
      <p:boldItalic r:id="rId15"/>
    </p:embeddedFont>
    <p:embeddedFont>
      <p:font typeface="Tahoma" panose="020B060403050404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>
        <p:scale>
          <a:sx n="50" d="100"/>
          <a:sy n="50" d="100"/>
        </p:scale>
        <p:origin x="1824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0.png"/><Relationship Id="rId5" Type="http://schemas.openxmlformats.org/officeDocument/2006/relationships/image" Target="../media/image24.svg"/><Relationship Id="rId15" Type="http://schemas.openxmlformats.org/officeDocument/2006/relationships/image" Target="../media/image30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png"/><Relationship Id="rId3" Type="http://schemas.openxmlformats.org/officeDocument/2006/relationships/image" Target="../media/image32.emf"/><Relationship Id="rId7" Type="http://schemas.openxmlformats.org/officeDocument/2006/relationships/image" Target="../media/image15.sv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image" Target="../media/image34.sv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25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3868403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03254" y="1147321"/>
              <a:ext cx="10143923" cy="36112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25.02.08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«Эксплуатация беспилотных авиационных систем»</a:t>
              </a:r>
              <a:endParaRPr lang="ru-RU" sz="4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10815" y="8359355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91908175-52A8-478B-97A4-F22C360446D0}"/>
              </a:ext>
            </a:extLst>
          </p:cNvPr>
          <p:cNvSpPr/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6442E20-AAAA-45F7-A697-9C27E2251A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B0BD029B-C506-477D-BC32-0AC8A9F081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30654" y="1381812"/>
              <a:ext cx="6336851" cy="39395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ОПЕРАТОР БЕСПИЛОТНЫХ ЛЕТАТЕЛЬНЫХ АППАРАТОВ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– это специалист, профессионально управляющий различными типами беспилотных воздушных судов (дронами), а также осуществляющий их техническое обслуживание и эксплуатацию</a:t>
              </a:r>
              <a:endParaRPr lang="ru-RU" sz="14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785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7553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0035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4282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634075"/>
            <a:ext cx="2570479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634075"/>
            <a:ext cx="2570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23368" y="4475912"/>
            <a:ext cx="247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Подготовка БПЛА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 полётам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27214" y="4291245"/>
            <a:ext cx="2440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Составление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выполнение полётных заданий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82112" y="6829604"/>
            <a:ext cx="23314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Дистанционное пилотирование БПЛА различных типов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57048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829603"/>
            <a:ext cx="25883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Техническое обслуживание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ремонт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БПЛА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71430630"/>
              </p:ext>
            </p:extLst>
          </p:nvPr>
        </p:nvGraphicFramePr>
        <p:xfrm>
          <a:off x="-299545" y="-168494"/>
          <a:ext cx="18790746" cy="10569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899232" imgH="5159487" progId="CorelDraw.Graphic.24">
                  <p:embed/>
                </p:oleObj>
              </mc:Choice>
              <mc:Fallback>
                <p:oleObj name="CorelDRAW" r:id="rId2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299545" y="-168494"/>
                        <a:ext cx="18790746" cy="10569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496800" y="1249208"/>
            <a:ext cx="5967224" cy="9075891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40000" y="1760489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3238500"/>
            <a:ext cx="9791699" cy="150163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7119" y="152574"/>
              <a:ext cx="6308767" cy="583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Дистанционное пилотирование беспилотных воздушных судов самолетного типа</a:t>
              </a:r>
            </a:p>
          </p:txBody>
        </p:sp>
      </p:grpSp>
      <p:grpSp>
        <p:nvGrpSpPr>
          <p:cNvPr id="34" name="Group 2">
            <a:extLst>
              <a:ext uri="{FF2B5EF4-FFF2-40B4-BE49-F238E27FC236}">
                <a16:creationId xmlns:a16="http://schemas.microsoft.com/office/drawing/2014/main" id="{587D79BC-2AB2-41DC-8840-06D8FFCEA7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5344236"/>
            <a:ext cx="9791699" cy="2508841"/>
            <a:chOff x="0" y="-14054"/>
            <a:chExt cx="7325890" cy="142339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44D83E40-3F1C-48C5-8FF2-17CBCBC8A3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4054"/>
              <a:ext cx="7325890" cy="1423399"/>
              <a:chOff x="0" y="-23577"/>
              <a:chExt cx="12289910" cy="2387894"/>
            </a:xfrm>
          </p:grpSpPr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57C3B84-9A38-4A0A-A928-1C58C72A8C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2357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8BB6C236-8870-499C-B1E7-F092E8C7C8E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8331" y="276023"/>
              <a:ext cx="6308767" cy="873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Эксплуатация  и  техническое  обслуживание  функционального  оборудования,  полезной нагрузки  беспилотного  воздушного  судна,  систем  передачи  и  обработки  информации,  иных электронных и цифровых систем, а также систем крепления внешних грузов.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4811" b="32043"/>
          <a:stretch/>
        </p:blipFill>
        <p:spPr>
          <a:xfrm rot="5460000">
            <a:off x="1483708" y="44269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9231" y="1391528"/>
            <a:ext cx="10684714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ОПЕРАТОР БЕСПИЛОТНЫХ ЛЕТАТЕЛЬНЫХ АППАРАТОВ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/>
          <p:nvPr/>
        </p:nvSpPr>
        <p:spPr>
          <a:xfrm rot="13598024">
            <a:off x="3931319" y="8606030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7200" y="2673969"/>
            <a:ext cx="6018033" cy="5653246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pic>
        <p:nvPicPr>
          <p:cNvPr id="27" name="Picture 2" descr="Центр подготовки кадров для отрасли БАС">
            <a:extLst>
              <a:ext uri="{FF2B5EF4-FFF2-40B4-BE49-F238E27FC236}">
                <a16:creationId xmlns:a16="http://schemas.microsoft.com/office/drawing/2014/main" id="{268957A1-FC28-452A-9DAD-978D4ADC0A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46"/>
          <a:stretch/>
        </p:blipFill>
        <p:spPr bwMode="auto">
          <a:xfrm>
            <a:off x="764480" y="2959967"/>
            <a:ext cx="5529306" cy="512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«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ОПЕРАТОР БЕСПИЛОТНЫХ ЛЕТАТЕЛЬНЫХ АППАРАТОВ</a:t>
            </a: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08227" y="3162836"/>
            <a:ext cx="562690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авиационной метеорологии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аэродинамики и динамики полета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Безопасность полетов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Дистанционное пилотирование беспилотных воздушных судов самолетного типа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Дистанционное пилотирование беспилотных воздушных судов вертолетного типа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Дистанционное пилотирование беспилотных воздушных судов смешанного типа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Эксплуатация и техническое обслуживание функционального оборудования, полезной нагрузки беспилотного воздушного судна, систем передачи и обработки информации, иных электронных и цифровых систем, а также систем крепления внешних грузов</a:t>
            </a:r>
          </a:p>
          <a:p>
            <a:pPr marL="428625" indent="-428625" defTabSz="1371600">
              <a:buFont typeface="Wingdings" panose="05000000000000000000" pitchFamily="2" charset="2"/>
              <a:buChar char="Ø"/>
            </a:pPr>
            <a:endParaRPr lang="ru-RU" sz="20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17F2E2E-75A7-4CC8-9938-8614C4034A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3036535"/>
            <a:ext cx="5852160" cy="267429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23FA0FE-128F-4E6F-BA5A-9ED205CB74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00703" y="3404185"/>
            <a:ext cx="49452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«Технологии машинного обучения и искусственного интеллекта в платформе цифровой экономики»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C3AA6AA-48A9-445C-85EA-13C658308B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6469593"/>
            <a:ext cx="5852160" cy="267429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BEE0953-4524-493F-878B-8B1BA138DC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30873" y="7206574"/>
            <a:ext cx="4945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«Оператор электронно-вычислительных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вычислительных машин 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11ED96-6B6F-4E60-A66C-C6FB8E753D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687800" y="8115300"/>
            <a:ext cx="900670" cy="1581664"/>
          </a:xfrm>
          <a:prstGeom prst="rect">
            <a:avLst/>
          </a:prstGeom>
        </p:spPr>
      </p:pic>
      <p:sp>
        <p:nvSpPr>
          <p:cNvPr id="10" name="TextBox 19">
            <a:extLst>
              <a:ext uri="{FF2B5EF4-FFF2-40B4-BE49-F238E27FC236}">
                <a16:creationId xmlns:a16="http://schemas.microsoft.com/office/drawing/2014/main" id="{3210EA4B-7749-4A7E-BFDB-E20CF4AA01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08476" y="8742879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238496288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8454" y="7845998"/>
            <a:ext cx="742401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Профессия оператора БПЛА входит в ТОП-50 наиболее востребованных и перспективных на рынке труда, благодаря активному внедрению дронов в различные отрасли экономики и расширению сфер их применения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6931" y="879779"/>
            <a:ext cx="986557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ОПЕРАТОР БЕСПИЛОТНЫХ ЛЕТАТЕЛЬНЫХ АППАРАТОВ?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9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/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446917" y="3792370"/>
            <a:ext cx="74870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000" i="1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Профессии</a:t>
            </a:r>
            <a:r>
              <a:rPr lang="en-US" sz="2000" i="1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 </a:t>
            </a:r>
            <a:r>
              <a:rPr lang="ru-RU" sz="2000" i="1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для трудоустройства: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Авиационно-спасательные службы, МЧС, МВД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Научно-исследовательские и природоохранные институты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Картография, геодезия, сельское хозяйство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Центры аэрокосмического мониторинга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Инженерно-технические службы, коммерческие компании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Транспорт, охрана, патрулирование территорий, инспекция инфраструктуры и пр.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561038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75E515-5568-43DB-BD5E-78767613F2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7559" y="2122150"/>
            <a:ext cx="9012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4" indent="-101600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"Эксплуатация беспилотных авиационных систем«</a:t>
            </a:r>
          </a:p>
          <a:p>
            <a:pPr marL="0" lvl="4" indent="-101600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могут работать в различных сферах экономики, где требуется применение </a:t>
            </a:r>
          </a:p>
          <a:p>
            <a:pPr marL="0" lvl="4" indent="-101600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и обслуживание современных беспилотных авиационных технологий. </a:t>
            </a:r>
          </a:p>
          <a:p>
            <a:pPr marL="92075" lvl="5" indent="263525"/>
            <a:r>
              <a:rPr lang="ru-RU" sz="18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Основные сферы включают:</a:t>
            </a:r>
            <a:endParaRPr lang="ru-RU" sz="18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693098-3636-4683-B67E-580A69E82F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/>
          <a:srcRect l="900" t="3975" r="873" b="5686"/>
          <a:stretch/>
        </p:blipFill>
        <p:spPr>
          <a:xfrm>
            <a:off x="-152401" y="2655075"/>
            <a:ext cx="6042400" cy="40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896600" y="4533900"/>
            <a:ext cx="10158239" cy="2871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«ИРТ»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«НИИ» Солитон»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«БПО Прогресс»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ГУ «МЧС по РБ»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215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2677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B7C6A5-06D0-46F4-BA99-103B7C01C9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04" y="2025955"/>
            <a:ext cx="9011796" cy="63713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3663</TotalTime>
  <Words>348</Words>
  <Application>Microsoft Office PowerPoint</Application>
  <PresentationFormat>Произвольный</PresentationFormat>
  <Paragraphs>57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Wingdings</vt:lpstr>
      <vt:lpstr>Montserrat</vt:lpstr>
      <vt:lpstr>Calibri Light</vt:lpstr>
      <vt:lpstr>Tahoma</vt:lpstr>
      <vt:lpstr>Arial</vt:lpstr>
      <vt:lpstr>Clear Sans</vt:lpstr>
      <vt:lpstr>Clear Sans Medium</vt:lpstr>
      <vt:lpstr>Calibri</vt:lpstr>
      <vt:lpstr>Clear Sans 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65</cp:revision>
  <dcterms:created xsi:type="dcterms:W3CDTF">2006-08-16T00:00:00Z</dcterms:created>
  <dcterms:modified xsi:type="dcterms:W3CDTF">2025-06-10T08:39:27Z</dcterms:modified>
  <dc:identifier>DAGnOMo6tPc</dc:identifier>
</cp:coreProperties>
</file>