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94" r:id="rId2"/>
    <p:sldMasterId id="2147483967" r:id="rId3"/>
    <p:sldMasterId id="2147483979" r:id="rId4"/>
    <p:sldMasterId id="2147483991" r:id="rId5"/>
    <p:sldMasterId id="2147484003" r:id="rId6"/>
    <p:sldMasterId id="2147484015" r:id="rId7"/>
    <p:sldMasterId id="2147484027" r:id="rId8"/>
    <p:sldMasterId id="2147484039" r:id="rId9"/>
    <p:sldMasterId id="2147484051" r:id="rId10"/>
    <p:sldMasterId id="2147484063" r:id="rId11"/>
    <p:sldMasterId id="2147484075" r:id="rId12"/>
    <p:sldMasterId id="2147484088" r:id="rId13"/>
    <p:sldMasterId id="2147484100" r:id="rId14"/>
    <p:sldMasterId id="2147484112" r:id="rId15"/>
    <p:sldMasterId id="2147484124" r:id="rId16"/>
    <p:sldMasterId id="2147484136" r:id="rId17"/>
    <p:sldMasterId id="2147484148" r:id="rId18"/>
  </p:sldMasterIdLst>
  <p:notesMasterIdLst>
    <p:notesMasterId r:id="rId62"/>
  </p:notesMasterIdLst>
  <p:sldIdLst>
    <p:sldId id="579" r:id="rId19"/>
    <p:sldId id="692" r:id="rId20"/>
    <p:sldId id="693" r:id="rId21"/>
    <p:sldId id="695" r:id="rId22"/>
    <p:sldId id="696" r:id="rId23"/>
    <p:sldId id="717" r:id="rId24"/>
    <p:sldId id="697" r:id="rId25"/>
    <p:sldId id="716" r:id="rId26"/>
    <p:sldId id="698" r:id="rId27"/>
    <p:sldId id="701" r:id="rId28"/>
    <p:sldId id="702" r:id="rId29"/>
    <p:sldId id="703" r:id="rId30"/>
    <p:sldId id="704" r:id="rId31"/>
    <p:sldId id="705" r:id="rId32"/>
    <p:sldId id="706" r:id="rId33"/>
    <p:sldId id="708" r:id="rId34"/>
    <p:sldId id="709" r:id="rId35"/>
    <p:sldId id="714" r:id="rId36"/>
    <p:sldId id="710" r:id="rId37"/>
    <p:sldId id="711" r:id="rId38"/>
    <p:sldId id="712" r:id="rId39"/>
    <p:sldId id="713" r:id="rId40"/>
    <p:sldId id="715" r:id="rId41"/>
    <p:sldId id="673" r:id="rId42"/>
    <p:sldId id="687" r:id="rId43"/>
    <p:sldId id="688" r:id="rId44"/>
    <p:sldId id="672" r:id="rId45"/>
    <p:sldId id="678" r:id="rId46"/>
    <p:sldId id="726" r:id="rId47"/>
    <p:sldId id="689" r:id="rId48"/>
    <p:sldId id="670" r:id="rId49"/>
    <p:sldId id="680" r:id="rId50"/>
    <p:sldId id="690" r:id="rId51"/>
    <p:sldId id="671" r:id="rId52"/>
    <p:sldId id="719" r:id="rId53"/>
    <p:sldId id="720" r:id="rId54"/>
    <p:sldId id="721" r:id="rId55"/>
    <p:sldId id="722" r:id="rId56"/>
    <p:sldId id="723" r:id="rId57"/>
    <p:sldId id="724" r:id="rId58"/>
    <p:sldId id="725" r:id="rId59"/>
    <p:sldId id="699" r:id="rId60"/>
    <p:sldId id="679" r:id="rId61"/>
  </p:sldIdLst>
  <p:sldSz cx="9144000" cy="6858000" type="screen4x3"/>
  <p:notesSz cx="9144000" cy="6858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charset="0"/>
      <a:defRPr sz="2000" kern="1200">
        <a:solidFill>
          <a:srgbClr val="FF0000"/>
        </a:solidFill>
        <a:latin typeface="Verdana" pitchFamily="34" charset="0"/>
        <a:ea typeface="SimSun" pitchFamily="2" charset="-122"/>
        <a:cs typeface="+mn-cs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charset="0"/>
      <a:defRPr sz="2000" kern="1200">
        <a:solidFill>
          <a:srgbClr val="FF0000"/>
        </a:solidFill>
        <a:latin typeface="Verdana" pitchFamily="34" charset="0"/>
        <a:ea typeface="SimSun" pitchFamily="2" charset="-122"/>
        <a:cs typeface="+mn-cs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charset="0"/>
      <a:defRPr sz="2000" kern="1200">
        <a:solidFill>
          <a:srgbClr val="FF0000"/>
        </a:solidFill>
        <a:latin typeface="Verdana" pitchFamily="34" charset="0"/>
        <a:ea typeface="SimSun" pitchFamily="2" charset="-122"/>
        <a:cs typeface="+mn-cs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charset="0"/>
      <a:defRPr sz="2000" kern="1200">
        <a:solidFill>
          <a:srgbClr val="FF0000"/>
        </a:solidFill>
        <a:latin typeface="Verdana" pitchFamily="34" charset="0"/>
        <a:ea typeface="SimSun" pitchFamily="2" charset="-122"/>
        <a:cs typeface="+mn-cs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charset="0"/>
      <a:defRPr sz="2000" kern="1200">
        <a:solidFill>
          <a:srgbClr val="FF0000"/>
        </a:solidFill>
        <a:latin typeface="Verdana" pitchFamily="34" charset="0"/>
        <a:ea typeface="SimSun" pitchFamily="2" charset="-122"/>
        <a:cs typeface="+mn-cs"/>
        <a:sym typeface="Arial" charset="0"/>
      </a:defRPr>
    </a:lvl5pPr>
    <a:lvl6pPr marL="22860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SimSun" pitchFamily="2" charset="-122"/>
        <a:cs typeface="+mn-cs"/>
        <a:sym typeface="Arial" charset="0"/>
      </a:defRPr>
    </a:lvl6pPr>
    <a:lvl7pPr marL="27432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SimSun" pitchFamily="2" charset="-122"/>
        <a:cs typeface="+mn-cs"/>
        <a:sym typeface="Arial" charset="0"/>
      </a:defRPr>
    </a:lvl7pPr>
    <a:lvl8pPr marL="32004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SimSun" pitchFamily="2" charset="-122"/>
        <a:cs typeface="+mn-cs"/>
        <a:sym typeface="Arial" charset="0"/>
      </a:defRPr>
    </a:lvl8pPr>
    <a:lvl9pPr marL="36576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SimSun" pitchFamily="2" charset="-122"/>
        <a:cs typeface="+mn-cs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9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4;&#1055;&#1058;&#1052;&#1080;&#1052;&#1048;\&#1042;&#1099;&#1089;&#1090;&#1091;&#1087;&#1083;&#1077;&#1085;&#1080;&#1103;\2017\1602_&#1050;&#1086;&#1083;&#1083;&#1077;&#1075;&#1080;&#1103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Волонтерские объединения (ВО)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3055555555555555E-2"/>
          <c:y val="0.23515905640114065"/>
          <c:w val="0.65426388888888898"/>
          <c:h val="0.67471284054858127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Волонтерские объединения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8.3333333333333384E-3"/>
                  <c:y val="4.1642749571035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2C-4877-BCCE-E67012E8CC11}"/>
                </c:ext>
              </c:extLst>
            </c:dLbl>
            <c:dLbl>
              <c:idx val="1"/>
              <c:layout>
                <c:manualLayout>
                  <c:x val="-1.3888998250218759E-2"/>
                  <c:y val="5.389061709192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2C-4877-BCCE-E67012E8CC11}"/>
                </c:ext>
              </c:extLst>
            </c:dLbl>
            <c:dLbl>
              <c:idx val="2"/>
              <c:layout>
                <c:manualLayout>
                  <c:x val="-3.3333442694663193E-2"/>
                  <c:y val="5.389061709192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2C-4877-BCCE-E67012E8CC11}"/>
                </c:ext>
              </c:extLst>
            </c:dLbl>
            <c:dLbl>
              <c:idx val="3"/>
              <c:layout>
                <c:manualLayout>
                  <c:x val="-2.222222222222224E-2"/>
                  <c:y val="3.674360256267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2C-4877-BCCE-E67012E8CC11}"/>
                </c:ext>
              </c:extLst>
            </c:dLbl>
            <c:dLbl>
              <c:idx val="4"/>
              <c:layout>
                <c:manualLayout>
                  <c:x val="-1.8055555555555564E-2"/>
                  <c:y val="5.38906170919281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20</a:t>
                    </a:r>
                    <a:r>
                      <a:rPr lang="ru-RU" baseline="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02C-4877-BCCE-E67012E8C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baseline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</c:v>
                </c:pt>
                <c:pt idx="1">
                  <c:v>120</c:v>
                </c:pt>
                <c:pt idx="2">
                  <c:v>160</c:v>
                </c:pt>
                <c:pt idx="3">
                  <c:v>175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02C-4877-BCCE-E67012E8C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890880"/>
        <c:axId val="78892416"/>
      </c:lineChart>
      <c:catAx>
        <c:axId val="7889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2000" b="1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78892416"/>
        <c:crosses val="autoZero"/>
        <c:auto val="1"/>
        <c:lblAlgn val="ctr"/>
        <c:lblOffset val="100"/>
        <c:noMultiLvlLbl val="0"/>
      </c:catAx>
      <c:valAx>
        <c:axId val="788924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889088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000" b="1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2.7911198600175033E-2"/>
          <c:y val="1.5008749027885815E-2"/>
          <c:w val="0.30962500000000021"/>
          <c:h val="0.35452426582231639"/>
        </c:manualLayout>
      </c:layout>
      <c:overlay val="0"/>
      <c:txPr>
        <a:bodyPr/>
        <a:lstStyle/>
        <a:p>
          <a:pPr>
            <a:defRPr sz="2700" b="1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молодых людей в возрасте от 14 до 30 лет, принимающих участие в волонтерской деятельности, в общей численности молодежи в возрасте от 14 до 30 лет,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1141606871267171E-3"/>
                  <c:y val="1.884233974943959E-2"/>
                </c:manualLayout>
              </c:layout>
              <c:tx>
                <c:rich>
                  <a:bodyPr/>
                  <a:lstStyle/>
                  <a:p>
                    <a:pPr>
                      <a:defRPr sz="1800" b="0">
                        <a:latin typeface="+mn-lt"/>
                      </a:defRPr>
                    </a:pPr>
                    <a:r>
                      <a:rPr lang="en-US" sz="1800" b="0" i="0" baseline="0" dirty="0">
                        <a:solidFill>
                          <a:schemeClr val="tx1"/>
                        </a:solidFill>
                        <a:latin typeface="+mn-lt"/>
                      </a:rPr>
                      <a:t>17</a:t>
                    </a:r>
                    <a:endParaRPr lang="en-US" sz="1800" b="0" dirty="0">
                      <a:solidFill>
                        <a:schemeClr val="tx1"/>
                      </a:solidFill>
                      <a:latin typeface="+mn-lt"/>
                    </a:endParaRPr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18-4A4A-9731-04D0FA0896DC}"/>
                </c:ext>
              </c:extLst>
            </c:dLbl>
            <c:dLbl>
              <c:idx val="1"/>
              <c:layout>
                <c:manualLayout>
                  <c:x val="-7.6021246681403217E-3"/>
                  <c:y val="6.7483772539440106E-3"/>
                </c:manualLayout>
              </c:layout>
              <c:tx>
                <c:rich>
                  <a:bodyPr/>
                  <a:lstStyle/>
                  <a:p>
                    <a:pPr>
                      <a:defRPr sz="1800" b="0">
                        <a:solidFill>
                          <a:schemeClr val="tx1"/>
                        </a:solidFill>
                        <a:latin typeface="+mn-lt"/>
                      </a:defRPr>
                    </a:pPr>
                    <a:r>
                      <a:rPr lang="en-US" sz="1800" b="0" i="0" baseline="0" dirty="0">
                        <a:solidFill>
                          <a:schemeClr val="tx1"/>
                        </a:solidFill>
                        <a:latin typeface="+mn-lt"/>
                      </a:rPr>
                      <a:t>18</a:t>
                    </a:r>
                    <a:endParaRPr lang="en-US" sz="1800" b="0" dirty="0">
                      <a:solidFill>
                        <a:schemeClr val="tx1"/>
                      </a:solidFill>
                      <a:latin typeface="+mn-lt"/>
                    </a:endParaRPr>
                  </a:p>
                </c:rich>
              </c:tx>
              <c:numFmt formatCode="#,##0.00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18-4A4A-9731-04D0FA0896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</c:v>
                </c:pt>
                <c:pt idx="1">
                  <c:v>18</c:v>
                </c:pt>
                <c:pt idx="2">
                  <c:v>24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18-4A4A-9731-04D0FA0896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Показатель Российской Федерации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3">
                  <c:v>22.1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18-4A4A-9731-04D0FA089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5767040"/>
        <c:axId val="165765504"/>
      </c:barChart>
      <c:valAx>
        <c:axId val="165765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5767040"/>
        <c:crosses val="autoZero"/>
        <c:crossBetween val="between"/>
      </c:valAx>
      <c:catAx>
        <c:axId val="165767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5765504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0"/>
        <c:txPr>
          <a:bodyPr/>
          <a:lstStyle/>
          <a:p>
            <a:pPr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 i="0" baseline="0"/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выигранных грантовых средств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Гранты (млн.руб)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2015</c:v>
                </c:pt>
                <c:pt idx="1">
                  <c:v>2016</c:v>
                </c:pt>
                <c:pt idx="2">
                  <c:v>2017 (ДЕКАБРЬ)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D1-49FC-9D5D-4AC47015D3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67110656"/>
        <c:axId val="267513856"/>
      </c:barChart>
      <c:catAx>
        <c:axId val="26711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7513856"/>
        <c:crosses val="autoZero"/>
        <c:auto val="1"/>
        <c:lblAlgn val="ctr"/>
        <c:lblOffset val="100"/>
        <c:noMultiLvlLbl val="0"/>
      </c:catAx>
      <c:valAx>
        <c:axId val="2675138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7110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участников форумной кампании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2015</c:v>
                </c:pt>
                <c:pt idx="1">
                  <c:v>2016</c:v>
                </c:pt>
                <c:pt idx="2">
                  <c:v>2017 (ДЕКАБРЬ)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197</c:v>
                </c:pt>
                <c:pt idx="1">
                  <c:v>487</c:v>
                </c:pt>
                <c:pt idx="2">
                  <c:v>463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6D-443F-878F-3E51F3D8F00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91540352"/>
        <c:axId val="374780288"/>
      </c:barChart>
      <c:catAx>
        <c:axId val="29154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4780288"/>
        <c:crosses val="autoZero"/>
        <c:auto val="1"/>
        <c:lblAlgn val="ctr"/>
        <c:lblOffset val="100"/>
        <c:noMultiLvlLbl val="0"/>
      </c:catAx>
      <c:valAx>
        <c:axId val="3747802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154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Муниципальная форумная кампания</a:t>
            </a:r>
            <a:r>
              <a:rPr lang="ru-RU" baseline="0" dirty="0"/>
              <a:t> </a:t>
            </a:r>
          </a:p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/>
              <a:t>в Республике Башкортостан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4A-4842-8A63-EE1C2DF096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4A-4842-8A63-EE1C2DF096D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 провели форум (5 МО)</c:v>
                </c:pt>
                <c:pt idx="1">
                  <c:v>Провели форум (58 МО)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C3-4638-8EA8-4FEDA91AC76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Военно-патриотический клуб</c:v>
                </c:pt>
              </c:strCache>
            </c:strRef>
          </c:tx>
          <c:spPr>
            <a:ln w="76200"/>
          </c:spPr>
          <c:marker>
            <c:symbol val="none"/>
          </c:marker>
          <c:dLbls>
            <c:dLbl>
              <c:idx val="0"/>
              <c:layout>
                <c:manualLayout>
                  <c:x val="-3.5182819192929191E-2"/>
                  <c:y val="5.7780472884144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065348864371179E-2"/>
                  <c:y val="6.979875314594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7685746218131519E-2"/>
                  <c:y val="7.1536918381149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148596974505153E-2"/>
                  <c:y val="8.4134650758744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148596974505202E-2"/>
                  <c:y val="6.3105240314960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Лист1!$B$3:$F$3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Лист1!$B$1:$F$1</c:f>
              <c:numCache>
                <c:formatCode>General</c:formatCode>
                <c:ptCount val="5"/>
                <c:pt idx="0">
                  <c:v>95</c:v>
                </c:pt>
                <c:pt idx="1">
                  <c:v>108</c:v>
                </c:pt>
                <c:pt idx="2">
                  <c:v>129</c:v>
                </c:pt>
                <c:pt idx="3">
                  <c:v>181</c:v>
                </c:pt>
                <c:pt idx="4">
                  <c:v>203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Лист1!$A$2</c:f>
              <c:strCache>
                <c:ptCount val="1"/>
                <c:pt idx="0">
                  <c:v>Поисковый отряд</c:v>
                </c:pt>
              </c:strCache>
            </c:strRef>
          </c:tx>
          <c:spPr>
            <a:ln w="76200"/>
          </c:spPr>
          <c:marker>
            <c:symbol val="none"/>
          </c:marker>
          <c:dLbls>
            <c:dLbl>
              <c:idx val="0"/>
              <c:layout>
                <c:manualLayout>
                  <c:x val="-3.6965147272335359E-2"/>
                  <c:y val="-6.3558749507169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130095706365012E-2"/>
                  <c:y val="-6.1014090891803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036490722303411E-2"/>
                  <c:y val="-6.2517379263449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400491113522945E-2"/>
                  <c:y val="-6.2861572291333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1104017882153651E-2"/>
                  <c:y val="-5.0969617177468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Лист1!$B$3:$F$3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20</c:v>
                </c:pt>
                <c:pt idx="1">
                  <c:v>23</c:v>
                </c:pt>
                <c:pt idx="2">
                  <c:v>25</c:v>
                </c:pt>
                <c:pt idx="3">
                  <c:v>35</c:v>
                </c:pt>
                <c:pt idx="4">
                  <c:v>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853312"/>
        <c:axId val="365879680"/>
      </c:lineChart>
      <c:catAx>
        <c:axId val="3658533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65879680"/>
        <c:crosses val="autoZero"/>
        <c:auto val="1"/>
        <c:lblAlgn val="ctr"/>
        <c:lblOffset val="100"/>
        <c:noMultiLvlLbl val="0"/>
      </c:catAx>
      <c:valAx>
        <c:axId val="365879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65853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4059097897004791"/>
          <c:y val="0.39411496811580038"/>
          <c:w val="0.35036444193760063"/>
          <c:h val="0.42778396450358896"/>
        </c:manualLayout>
      </c:layout>
      <c:overlay val="0"/>
      <c:txPr>
        <a:bodyPr/>
        <a:lstStyle/>
        <a:p>
          <a:pPr>
            <a:defRPr sz="24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FB124-E4E6-486C-B906-50F31F72C570}" type="doc">
      <dgm:prSet loTypeId="urn:microsoft.com/office/officeart/2005/8/layout/cycle6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D26358-B5C1-4E6E-A24F-9564B4288B36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500" b="1" dirty="0">
              <a:latin typeface="Arial" panose="020B0604020202020204" pitchFamily="34" charset="0"/>
              <a:cs typeface="Arial" panose="020B0604020202020204" pitchFamily="34" charset="0"/>
            </a:rPr>
            <a:t>ГАУ РЦВПДМИ</a:t>
          </a:r>
        </a:p>
      </dgm:t>
    </dgm:pt>
    <dgm:pt modelId="{1DFFF2B6-1FD5-4358-9CCD-0D5C58CC8289}" type="parTrans" cxnId="{997CA50E-8A72-427F-810B-DEF1C54A130A}">
      <dgm:prSet/>
      <dgm:spPr/>
      <dgm:t>
        <a:bodyPr/>
        <a:lstStyle/>
        <a:p>
          <a:endParaRPr lang="ru-RU"/>
        </a:p>
      </dgm:t>
    </dgm:pt>
    <dgm:pt modelId="{6123163E-FEA4-4857-8046-50E73263A82C}" type="sibTrans" cxnId="{997CA50E-8A72-427F-810B-DEF1C54A130A}">
      <dgm:prSet/>
      <dgm:spPr/>
      <dgm:t>
        <a:bodyPr/>
        <a:lstStyle/>
        <a:p>
          <a:endParaRPr lang="ru-RU"/>
        </a:p>
      </dgm:t>
    </dgm:pt>
    <dgm:pt modelId="{9D5666F3-1D07-4562-B3FE-B08217E1B55B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ВОЛОНТЕРСКИЕ ОБЪЕДИНЕНИЯ В МУНИЦИПАЛИТЕТАХ</a:t>
          </a:r>
        </a:p>
      </dgm:t>
    </dgm:pt>
    <dgm:pt modelId="{14BB9712-657F-4D88-ADF8-8FDD76205660}" type="parTrans" cxnId="{FBDFE688-EEF6-4DB9-BEEC-D0D6BE71DAF5}">
      <dgm:prSet/>
      <dgm:spPr/>
      <dgm:t>
        <a:bodyPr/>
        <a:lstStyle/>
        <a:p>
          <a:endParaRPr lang="ru-RU"/>
        </a:p>
      </dgm:t>
    </dgm:pt>
    <dgm:pt modelId="{9D300806-635C-4F70-9A0A-7205D0ABFBD2}" type="sibTrans" cxnId="{FBDFE688-EEF6-4DB9-BEEC-D0D6BE71DAF5}">
      <dgm:prSet/>
      <dgm:spPr/>
      <dgm:t>
        <a:bodyPr/>
        <a:lstStyle/>
        <a:p>
          <a:endParaRPr lang="ru-RU"/>
        </a:p>
      </dgm:t>
    </dgm:pt>
    <dgm:pt modelId="{37E155E1-32C7-48C5-BA0F-B67A8DB2F183}">
      <dgm:prSet phldrT="[Текст]" custT="1"/>
      <dgm:spPr>
        <a:solidFill>
          <a:srgbClr val="FF5050"/>
        </a:solidFill>
      </dgm:spPr>
      <dgm:t>
        <a:bodyPr/>
        <a:lstStyle/>
        <a:p>
          <a:r>
            <a:rPr lang="ru-RU" sz="1500" b="1" dirty="0">
              <a:latin typeface="Arial" panose="020B0604020202020204" pitchFamily="34" charset="0"/>
              <a:cs typeface="Arial" panose="020B0604020202020204" pitchFamily="34" charset="0"/>
            </a:rPr>
            <a:t>ВСЕГО – БОЛЕЕ 160 ВОЛОНТЕРСКИХ ОБЪЕДИНЕНИЙ</a:t>
          </a:r>
        </a:p>
      </dgm:t>
    </dgm:pt>
    <dgm:pt modelId="{AC94BD07-55FD-4BD3-AD28-26F49DE6B224}" type="parTrans" cxnId="{AF81B8C5-3E7D-4FDE-9A50-871A07A0DA97}">
      <dgm:prSet/>
      <dgm:spPr/>
      <dgm:t>
        <a:bodyPr/>
        <a:lstStyle/>
        <a:p>
          <a:endParaRPr lang="ru-RU"/>
        </a:p>
      </dgm:t>
    </dgm:pt>
    <dgm:pt modelId="{5053F82B-C4B5-4268-B208-DB52D5269929}" type="sibTrans" cxnId="{AF81B8C5-3E7D-4FDE-9A50-871A07A0DA97}">
      <dgm:prSet/>
      <dgm:spPr/>
      <dgm:t>
        <a:bodyPr/>
        <a:lstStyle/>
        <a:p>
          <a:endParaRPr lang="ru-RU"/>
        </a:p>
      </dgm:t>
    </dgm:pt>
    <dgm:pt modelId="{953D5613-DC99-4DB1-8001-E5540C0E7BFD}">
      <dgm:prSet phldrT="[Текст]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ВОЛОНТЕРСКИЕ ЦЕНТРЫ НА БАЗЕ ОБРАЗОВАТЕЛЬНЫХ ОРГАНИЗАЦИЙ</a:t>
          </a:r>
        </a:p>
      </dgm:t>
    </dgm:pt>
    <dgm:pt modelId="{6B4B6554-CE7D-4F0F-9DDD-B3FED90E6C55}" type="parTrans" cxnId="{FF30D27B-38E4-4E36-A3A4-318316B9391E}">
      <dgm:prSet/>
      <dgm:spPr/>
      <dgm:t>
        <a:bodyPr/>
        <a:lstStyle/>
        <a:p>
          <a:endParaRPr lang="ru-RU"/>
        </a:p>
      </dgm:t>
    </dgm:pt>
    <dgm:pt modelId="{BD8FFC80-14A5-49EC-96AC-AB3A6AB65C11}" type="sibTrans" cxnId="{FF30D27B-38E4-4E36-A3A4-318316B9391E}">
      <dgm:prSet/>
      <dgm:spPr/>
      <dgm:t>
        <a:bodyPr/>
        <a:lstStyle/>
        <a:p>
          <a:endParaRPr lang="ru-RU"/>
        </a:p>
      </dgm:t>
    </dgm:pt>
    <dgm:pt modelId="{5B12CE7C-FC50-4ECF-BCB1-A666D8EF7DBE}" type="pres">
      <dgm:prSet presAssocID="{091FB124-E4E6-486C-B906-50F31F72C57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69AB0C-2599-41CE-BD71-17A4F28CBEBC}" type="pres">
      <dgm:prSet presAssocID="{DDD26358-B5C1-4E6E-A24F-9564B4288B36}" presName="node" presStyleLbl="node1" presStyleIdx="0" presStyleCnt="4" custScaleX="149247" custScaleY="129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A64E2-C124-40C1-91E7-547FCC80B572}" type="pres">
      <dgm:prSet presAssocID="{DDD26358-B5C1-4E6E-A24F-9564B4288B36}" presName="spNode" presStyleCnt="0"/>
      <dgm:spPr/>
    </dgm:pt>
    <dgm:pt modelId="{24233F4F-B745-42C7-A06B-2437A066F575}" type="pres">
      <dgm:prSet presAssocID="{6123163E-FEA4-4857-8046-50E73263A82C}" presName="sibTrans" presStyleLbl="sibTrans1D1" presStyleIdx="0" presStyleCnt="4"/>
      <dgm:spPr/>
      <dgm:t>
        <a:bodyPr/>
        <a:lstStyle/>
        <a:p>
          <a:endParaRPr lang="ru-RU"/>
        </a:p>
      </dgm:t>
    </dgm:pt>
    <dgm:pt modelId="{11D29163-9A99-4460-A92F-4106D40078E0}" type="pres">
      <dgm:prSet presAssocID="{9D5666F3-1D07-4562-B3FE-B08217E1B55B}" presName="node" presStyleLbl="node1" presStyleIdx="1" presStyleCnt="4" custScaleX="164328" custScaleY="141640" custRadScaleRad="123650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6E6F2-236A-4A99-9156-B7F9AE610AF7}" type="pres">
      <dgm:prSet presAssocID="{9D5666F3-1D07-4562-B3FE-B08217E1B55B}" presName="spNode" presStyleCnt="0"/>
      <dgm:spPr/>
    </dgm:pt>
    <dgm:pt modelId="{80A63D6B-92A3-4B46-86D9-32ABD3E8EB02}" type="pres">
      <dgm:prSet presAssocID="{9D300806-635C-4F70-9A0A-7205D0ABFBD2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676D0E5-551B-486B-A0BD-6B4058A1D245}" type="pres">
      <dgm:prSet presAssocID="{37E155E1-32C7-48C5-BA0F-B67A8DB2F183}" presName="node" presStyleLbl="node1" presStyleIdx="2" presStyleCnt="4" custScaleX="158702" custScaleY="132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9B52E5-793B-4416-98E5-551DA97A964E}" type="pres">
      <dgm:prSet presAssocID="{37E155E1-32C7-48C5-BA0F-B67A8DB2F183}" presName="spNode" presStyleCnt="0"/>
      <dgm:spPr/>
    </dgm:pt>
    <dgm:pt modelId="{85D5D559-4A2A-4AE8-8E7B-E90D8B295D09}" type="pres">
      <dgm:prSet presAssocID="{5053F82B-C4B5-4268-B208-DB52D5269929}" presName="sibTrans" presStyleLbl="sibTrans1D1" presStyleIdx="2" presStyleCnt="4"/>
      <dgm:spPr/>
      <dgm:t>
        <a:bodyPr/>
        <a:lstStyle/>
        <a:p>
          <a:endParaRPr lang="ru-RU"/>
        </a:p>
      </dgm:t>
    </dgm:pt>
    <dgm:pt modelId="{B4858574-0E98-4563-9465-AA5AAE762F74}" type="pres">
      <dgm:prSet presAssocID="{953D5613-DC99-4DB1-8001-E5540C0E7BFD}" presName="node" presStyleLbl="node1" presStyleIdx="3" presStyleCnt="4" custScaleX="132317" custScaleY="135081" custRadScaleRad="129182" custRadScaleInc="-2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496A2-03EA-4A32-8B3F-9A86CD3F8378}" type="pres">
      <dgm:prSet presAssocID="{953D5613-DC99-4DB1-8001-E5540C0E7BFD}" presName="spNode" presStyleCnt="0"/>
      <dgm:spPr/>
    </dgm:pt>
    <dgm:pt modelId="{B73A76AE-8D83-41B1-B793-D08965BC054B}" type="pres">
      <dgm:prSet presAssocID="{BD8FFC80-14A5-49EC-96AC-AB3A6AB65C11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A7B1D3BE-9D4C-489E-9B16-A8986F56C204}" type="presOf" srcId="{BD8FFC80-14A5-49EC-96AC-AB3A6AB65C11}" destId="{B73A76AE-8D83-41B1-B793-D08965BC054B}" srcOrd="0" destOrd="0" presId="urn:microsoft.com/office/officeart/2005/8/layout/cycle6"/>
    <dgm:cxn modelId="{FF30D27B-38E4-4E36-A3A4-318316B9391E}" srcId="{091FB124-E4E6-486C-B906-50F31F72C570}" destId="{953D5613-DC99-4DB1-8001-E5540C0E7BFD}" srcOrd="3" destOrd="0" parTransId="{6B4B6554-CE7D-4F0F-9DDD-B3FED90E6C55}" sibTransId="{BD8FFC80-14A5-49EC-96AC-AB3A6AB65C11}"/>
    <dgm:cxn modelId="{D58ACE16-0F05-4FAF-B6BD-46400B4A6F88}" type="presOf" srcId="{5053F82B-C4B5-4268-B208-DB52D5269929}" destId="{85D5D559-4A2A-4AE8-8E7B-E90D8B295D09}" srcOrd="0" destOrd="0" presId="urn:microsoft.com/office/officeart/2005/8/layout/cycle6"/>
    <dgm:cxn modelId="{61E819FB-DAEC-4F51-9E3D-7E8D2164633F}" type="presOf" srcId="{9D300806-635C-4F70-9A0A-7205D0ABFBD2}" destId="{80A63D6B-92A3-4B46-86D9-32ABD3E8EB02}" srcOrd="0" destOrd="0" presId="urn:microsoft.com/office/officeart/2005/8/layout/cycle6"/>
    <dgm:cxn modelId="{05F630C2-25CA-4383-A4D6-D26E41A90A12}" type="presOf" srcId="{091FB124-E4E6-486C-B906-50F31F72C570}" destId="{5B12CE7C-FC50-4ECF-BCB1-A666D8EF7DBE}" srcOrd="0" destOrd="0" presId="urn:microsoft.com/office/officeart/2005/8/layout/cycle6"/>
    <dgm:cxn modelId="{923E8982-EF90-44BF-A821-AFB40A7BB9B3}" type="presOf" srcId="{DDD26358-B5C1-4E6E-A24F-9564B4288B36}" destId="{5069AB0C-2599-41CE-BD71-17A4F28CBEBC}" srcOrd="0" destOrd="0" presId="urn:microsoft.com/office/officeart/2005/8/layout/cycle6"/>
    <dgm:cxn modelId="{503F7927-EE3E-478F-B167-DF607AD2248E}" type="presOf" srcId="{6123163E-FEA4-4857-8046-50E73263A82C}" destId="{24233F4F-B745-42C7-A06B-2437A066F575}" srcOrd="0" destOrd="0" presId="urn:microsoft.com/office/officeart/2005/8/layout/cycle6"/>
    <dgm:cxn modelId="{49FB887A-52A4-4113-A7BE-256DA941FE2D}" type="presOf" srcId="{37E155E1-32C7-48C5-BA0F-B67A8DB2F183}" destId="{B676D0E5-551B-486B-A0BD-6B4058A1D245}" srcOrd="0" destOrd="0" presId="urn:microsoft.com/office/officeart/2005/8/layout/cycle6"/>
    <dgm:cxn modelId="{8DE07867-C2CC-4158-82F5-500A8236AA38}" type="presOf" srcId="{953D5613-DC99-4DB1-8001-E5540C0E7BFD}" destId="{B4858574-0E98-4563-9465-AA5AAE762F74}" srcOrd="0" destOrd="0" presId="urn:microsoft.com/office/officeart/2005/8/layout/cycle6"/>
    <dgm:cxn modelId="{AF81B8C5-3E7D-4FDE-9A50-871A07A0DA97}" srcId="{091FB124-E4E6-486C-B906-50F31F72C570}" destId="{37E155E1-32C7-48C5-BA0F-B67A8DB2F183}" srcOrd="2" destOrd="0" parTransId="{AC94BD07-55FD-4BD3-AD28-26F49DE6B224}" sibTransId="{5053F82B-C4B5-4268-B208-DB52D5269929}"/>
    <dgm:cxn modelId="{419B7774-4E36-4199-9E65-76666747C9EE}" type="presOf" srcId="{9D5666F3-1D07-4562-B3FE-B08217E1B55B}" destId="{11D29163-9A99-4460-A92F-4106D40078E0}" srcOrd="0" destOrd="0" presId="urn:microsoft.com/office/officeart/2005/8/layout/cycle6"/>
    <dgm:cxn modelId="{FBDFE688-EEF6-4DB9-BEEC-D0D6BE71DAF5}" srcId="{091FB124-E4E6-486C-B906-50F31F72C570}" destId="{9D5666F3-1D07-4562-B3FE-B08217E1B55B}" srcOrd="1" destOrd="0" parTransId="{14BB9712-657F-4D88-ADF8-8FDD76205660}" sibTransId="{9D300806-635C-4F70-9A0A-7205D0ABFBD2}"/>
    <dgm:cxn modelId="{997CA50E-8A72-427F-810B-DEF1C54A130A}" srcId="{091FB124-E4E6-486C-B906-50F31F72C570}" destId="{DDD26358-B5C1-4E6E-A24F-9564B4288B36}" srcOrd="0" destOrd="0" parTransId="{1DFFF2B6-1FD5-4358-9CCD-0D5C58CC8289}" sibTransId="{6123163E-FEA4-4857-8046-50E73263A82C}"/>
    <dgm:cxn modelId="{B43E2276-1164-42BE-83DA-36D3CA8D50CE}" type="presParOf" srcId="{5B12CE7C-FC50-4ECF-BCB1-A666D8EF7DBE}" destId="{5069AB0C-2599-41CE-BD71-17A4F28CBEBC}" srcOrd="0" destOrd="0" presId="urn:microsoft.com/office/officeart/2005/8/layout/cycle6"/>
    <dgm:cxn modelId="{1242B055-EAEB-41AF-A710-4AE834039944}" type="presParOf" srcId="{5B12CE7C-FC50-4ECF-BCB1-A666D8EF7DBE}" destId="{903A64E2-C124-40C1-91E7-547FCC80B572}" srcOrd="1" destOrd="0" presId="urn:microsoft.com/office/officeart/2005/8/layout/cycle6"/>
    <dgm:cxn modelId="{7F3ADF29-9369-40E2-9826-16086C6DDD4B}" type="presParOf" srcId="{5B12CE7C-FC50-4ECF-BCB1-A666D8EF7DBE}" destId="{24233F4F-B745-42C7-A06B-2437A066F575}" srcOrd="2" destOrd="0" presId="urn:microsoft.com/office/officeart/2005/8/layout/cycle6"/>
    <dgm:cxn modelId="{0482E8D4-5F69-4619-982B-F476B375FB22}" type="presParOf" srcId="{5B12CE7C-FC50-4ECF-BCB1-A666D8EF7DBE}" destId="{11D29163-9A99-4460-A92F-4106D40078E0}" srcOrd="3" destOrd="0" presId="urn:microsoft.com/office/officeart/2005/8/layout/cycle6"/>
    <dgm:cxn modelId="{48B44389-CB9B-4FA2-8AF6-228C38876F85}" type="presParOf" srcId="{5B12CE7C-FC50-4ECF-BCB1-A666D8EF7DBE}" destId="{5446E6F2-236A-4A99-9156-B7F9AE610AF7}" srcOrd="4" destOrd="0" presId="urn:microsoft.com/office/officeart/2005/8/layout/cycle6"/>
    <dgm:cxn modelId="{398C0E4F-558F-4BEB-BC8E-FDAB8B8506F6}" type="presParOf" srcId="{5B12CE7C-FC50-4ECF-BCB1-A666D8EF7DBE}" destId="{80A63D6B-92A3-4B46-86D9-32ABD3E8EB02}" srcOrd="5" destOrd="0" presId="urn:microsoft.com/office/officeart/2005/8/layout/cycle6"/>
    <dgm:cxn modelId="{8F64BD87-AD22-4ED9-97CF-1C3CA6D620B5}" type="presParOf" srcId="{5B12CE7C-FC50-4ECF-BCB1-A666D8EF7DBE}" destId="{B676D0E5-551B-486B-A0BD-6B4058A1D245}" srcOrd="6" destOrd="0" presId="urn:microsoft.com/office/officeart/2005/8/layout/cycle6"/>
    <dgm:cxn modelId="{6424069D-9055-41F9-BC70-111A80BC2CF0}" type="presParOf" srcId="{5B12CE7C-FC50-4ECF-BCB1-A666D8EF7DBE}" destId="{F49B52E5-793B-4416-98E5-551DA97A964E}" srcOrd="7" destOrd="0" presId="urn:microsoft.com/office/officeart/2005/8/layout/cycle6"/>
    <dgm:cxn modelId="{FF939760-55C5-4C3D-B464-7FA2B005FB1A}" type="presParOf" srcId="{5B12CE7C-FC50-4ECF-BCB1-A666D8EF7DBE}" destId="{85D5D559-4A2A-4AE8-8E7B-E90D8B295D09}" srcOrd="8" destOrd="0" presId="urn:microsoft.com/office/officeart/2005/8/layout/cycle6"/>
    <dgm:cxn modelId="{DD308A1F-C360-4CDB-9FC6-8CFADEE45558}" type="presParOf" srcId="{5B12CE7C-FC50-4ECF-BCB1-A666D8EF7DBE}" destId="{B4858574-0E98-4563-9465-AA5AAE762F74}" srcOrd="9" destOrd="0" presId="urn:microsoft.com/office/officeart/2005/8/layout/cycle6"/>
    <dgm:cxn modelId="{1067231F-11D1-4DDC-B534-5B70D8E11961}" type="presParOf" srcId="{5B12CE7C-FC50-4ECF-BCB1-A666D8EF7DBE}" destId="{1E5496A2-03EA-4A32-8B3F-9A86CD3F8378}" srcOrd="10" destOrd="0" presId="urn:microsoft.com/office/officeart/2005/8/layout/cycle6"/>
    <dgm:cxn modelId="{DDE4DC52-739D-4ACE-8DD5-167DE37A27A4}" type="presParOf" srcId="{5B12CE7C-FC50-4ECF-BCB1-A666D8EF7DBE}" destId="{B73A76AE-8D83-41B1-B793-D08965BC054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92AD65-4831-495E-BA2C-112E62F843E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3D3C6D-3559-4BB0-974D-75DA072199D4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 smtClean="0"/>
            <a:t>73 отделения</a:t>
          </a:r>
          <a:endParaRPr lang="ru-RU" dirty="0"/>
        </a:p>
      </dgm:t>
    </dgm:pt>
    <dgm:pt modelId="{E09B7C47-3476-4251-BFCB-7A0920F1A745}" type="parTrans" cxnId="{0DD38C10-2E9A-4AA0-B75F-3143469D0BDE}">
      <dgm:prSet/>
      <dgm:spPr/>
      <dgm:t>
        <a:bodyPr/>
        <a:lstStyle/>
        <a:p>
          <a:endParaRPr lang="ru-RU"/>
        </a:p>
      </dgm:t>
    </dgm:pt>
    <dgm:pt modelId="{B698E691-7ED5-4FE5-9863-26BF8A8B370B}" type="sibTrans" cxnId="{0DD38C10-2E9A-4AA0-B75F-3143469D0BDE}">
      <dgm:prSet/>
      <dgm:spPr/>
      <dgm:t>
        <a:bodyPr/>
        <a:lstStyle/>
        <a:p>
          <a:endParaRPr lang="ru-RU"/>
        </a:p>
      </dgm:t>
    </dgm:pt>
    <dgm:pt modelId="{A1EF9226-362C-417F-822E-75304C0BD3FA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 smtClean="0"/>
            <a:t>20 тысяч волонтеров</a:t>
          </a:r>
          <a:endParaRPr lang="ru-RU" dirty="0"/>
        </a:p>
      </dgm:t>
    </dgm:pt>
    <dgm:pt modelId="{1ED5D9CE-B298-4716-B99F-71AEFD64F206}" type="parTrans" cxnId="{3AA0ED87-8FA1-4D55-B229-343AF0478B36}">
      <dgm:prSet/>
      <dgm:spPr/>
      <dgm:t>
        <a:bodyPr/>
        <a:lstStyle/>
        <a:p>
          <a:endParaRPr lang="ru-RU"/>
        </a:p>
      </dgm:t>
    </dgm:pt>
    <dgm:pt modelId="{C09CC008-C35D-416D-B2F7-DA234340F337}" type="sibTrans" cxnId="{3AA0ED87-8FA1-4D55-B229-343AF0478B36}">
      <dgm:prSet/>
      <dgm:spPr/>
      <dgm:t>
        <a:bodyPr/>
        <a:lstStyle/>
        <a:p>
          <a:endParaRPr lang="ru-RU"/>
        </a:p>
      </dgm:t>
    </dgm:pt>
    <dgm:pt modelId="{461DEAE6-6B3E-4850-BE07-67B95659273F}" type="pres">
      <dgm:prSet presAssocID="{0792AD65-4831-495E-BA2C-112E62F843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1D5EB8-128C-4F8B-8328-B1F3C41459A9}" type="pres">
      <dgm:prSet presAssocID="{543D3C6D-3559-4BB0-974D-75DA072199D4}" presName="parentText" presStyleLbl="node1" presStyleIdx="0" presStyleCnt="2" custLinFactNeighborX="-6059" custLinFactNeighborY="-3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1E921-DC02-4B87-8AED-5900B9D57CDB}" type="pres">
      <dgm:prSet presAssocID="{B698E691-7ED5-4FE5-9863-26BF8A8B370B}" presName="spacer" presStyleCnt="0"/>
      <dgm:spPr/>
    </dgm:pt>
    <dgm:pt modelId="{50A0BFDD-F226-4986-8F2B-DF7377838177}" type="pres">
      <dgm:prSet presAssocID="{A1EF9226-362C-417F-822E-75304C0BD3FA}" presName="parentText" presStyleLbl="node1" presStyleIdx="1" presStyleCnt="2" custLinFactNeighborX="-1816" custLinFactNeighborY="-69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E65BE4-2F1F-4654-90E0-0FC193527E15}" type="presOf" srcId="{A1EF9226-362C-417F-822E-75304C0BD3FA}" destId="{50A0BFDD-F226-4986-8F2B-DF7377838177}" srcOrd="0" destOrd="0" presId="urn:microsoft.com/office/officeart/2005/8/layout/vList2"/>
    <dgm:cxn modelId="{C3F98C5C-B19F-4E0F-B4BC-1D37DC9ADD53}" type="presOf" srcId="{543D3C6D-3559-4BB0-974D-75DA072199D4}" destId="{E81D5EB8-128C-4F8B-8328-B1F3C41459A9}" srcOrd="0" destOrd="0" presId="urn:microsoft.com/office/officeart/2005/8/layout/vList2"/>
    <dgm:cxn modelId="{0DD38C10-2E9A-4AA0-B75F-3143469D0BDE}" srcId="{0792AD65-4831-495E-BA2C-112E62F843E9}" destId="{543D3C6D-3559-4BB0-974D-75DA072199D4}" srcOrd="0" destOrd="0" parTransId="{E09B7C47-3476-4251-BFCB-7A0920F1A745}" sibTransId="{B698E691-7ED5-4FE5-9863-26BF8A8B370B}"/>
    <dgm:cxn modelId="{5007885D-A88C-4A51-B72F-12E26B8E2DF0}" type="presOf" srcId="{0792AD65-4831-495E-BA2C-112E62F843E9}" destId="{461DEAE6-6B3E-4850-BE07-67B95659273F}" srcOrd="0" destOrd="0" presId="urn:microsoft.com/office/officeart/2005/8/layout/vList2"/>
    <dgm:cxn modelId="{3AA0ED87-8FA1-4D55-B229-343AF0478B36}" srcId="{0792AD65-4831-495E-BA2C-112E62F843E9}" destId="{A1EF9226-362C-417F-822E-75304C0BD3FA}" srcOrd="1" destOrd="0" parTransId="{1ED5D9CE-B298-4716-B99F-71AEFD64F206}" sibTransId="{C09CC008-C35D-416D-B2F7-DA234340F337}"/>
    <dgm:cxn modelId="{594D6678-2B2E-491B-BECD-C2F3E389FC8A}" type="presParOf" srcId="{461DEAE6-6B3E-4850-BE07-67B95659273F}" destId="{E81D5EB8-128C-4F8B-8328-B1F3C41459A9}" srcOrd="0" destOrd="0" presId="urn:microsoft.com/office/officeart/2005/8/layout/vList2"/>
    <dgm:cxn modelId="{3106F51F-2203-46CA-9130-99B2541D3B13}" type="presParOf" srcId="{461DEAE6-6B3E-4850-BE07-67B95659273F}" destId="{C431E921-DC02-4B87-8AED-5900B9D57CDB}" srcOrd="1" destOrd="0" presId="urn:microsoft.com/office/officeart/2005/8/layout/vList2"/>
    <dgm:cxn modelId="{98A33525-7CEF-41E1-825D-2CB587A70CE0}" type="presParOf" srcId="{461DEAE6-6B3E-4850-BE07-67B95659273F}" destId="{50A0BFDD-F226-4986-8F2B-DF737783817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00EDB7-A528-44CE-831E-FECA0240EF3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E98D81-4F00-4416-B1ED-1891EFE51E7B}">
      <dgm:prSet phldrT="[Текст]"/>
      <dgm:spPr>
        <a:xfrm>
          <a:off x="2090411" y="1588"/>
          <a:ext cx="1651824" cy="107368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Общение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9C1484C-E374-4196-A7CE-DC4AE52D1752}" type="parTrans" cxnId="{DA677E6F-3A28-49E2-A596-1530FCB736EC}">
      <dgm:prSet/>
      <dgm:spPr/>
      <dgm:t>
        <a:bodyPr/>
        <a:lstStyle/>
        <a:p>
          <a:endParaRPr lang="ru-RU"/>
        </a:p>
      </dgm:t>
    </dgm:pt>
    <dgm:pt modelId="{4A8FA9ED-BFE1-482C-9C20-9E8605A0B070}" type="sibTrans" cxnId="{DA677E6F-3A28-49E2-A596-1530FCB736EC}">
      <dgm:prSet/>
      <dgm:spPr>
        <a:xfrm>
          <a:off x="772058" y="538431"/>
          <a:ext cx="4288531" cy="4288531"/>
        </a:xfr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ru-RU"/>
        </a:p>
      </dgm:t>
    </dgm:pt>
    <dgm:pt modelId="{060B5F34-B57B-4F44-B506-7514A9664034}">
      <dgm:prSet phldrT="[Текст]"/>
      <dgm:spPr>
        <a:xfrm>
          <a:off x="4129729" y="1483240"/>
          <a:ext cx="1651824" cy="107368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Новые знакомства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DC43811-25C8-44CD-A2AF-4F4929FBB651}" type="parTrans" cxnId="{23C5454D-1815-4F88-9ED5-9A8F8ABC1894}">
      <dgm:prSet/>
      <dgm:spPr/>
      <dgm:t>
        <a:bodyPr/>
        <a:lstStyle/>
        <a:p>
          <a:endParaRPr lang="ru-RU"/>
        </a:p>
      </dgm:t>
    </dgm:pt>
    <dgm:pt modelId="{B3F260C3-8D1E-4094-B893-F13C241379A2}" type="sibTrans" cxnId="{23C5454D-1815-4F88-9ED5-9A8F8ABC1894}">
      <dgm:prSet/>
      <dgm:spPr>
        <a:xfrm>
          <a:off x="772058" y="538431"/>
          <a:ext cx="4288531" cy="4288531"/>
        </a:xfr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ru-RU"/>
        </a:p>
      </dgm:t>
    </dgm:pt>
    <dgm:pt modelId="{E9146177-48DF-4928-A1EE-0AFEB80556EE}">
      <dgm:prSet phldrT="[Текст]"/>
      <dgm:spPr>
        <a:xfrm>
          <a:off x="3350779" y="3880602"/>
          <a:ext cx="1651824" cy="107368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Получение опыта работы 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EFB5F3D-9256-4873-BF7B-2A5DD28CA78E}" type="parTrans" cxnId="{3AED0420-56F2-4C36-822D-0F36E04F8C1D}">
      <dgm:prSet/>
      <dgm:spPr/>
      <dgm:t>
        <a:bodyPr/>
        <a:lstStyle/>
        <a:p>
          <a:endParaRPr lang="ru-RU"/>
        </a:p>
      </dgm:t>
    </dgm:pt>
    <dgm:pt modelId="{BA86C6ED-4889-44C7-A9D1-4115EBCB879C}" type="sibTrans" cxnId="{3AED0420-56F2-4C36-822D-0F36E04F8C1D}">
      <dgm:prSet/>
      <dgm:spPr>
        <a:xfrm>
          <a:off x="772058" y="538431"/>
          <a:ext cx="4288531" cy="4288531"/>
        </a:xfr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ru-RU"/>
        </a:p>
      </dgm:t>
    </dgm:pt>
    <dgm:pt modelId="{2399EC03-8113-4275-80EF-065F5005DADF}">
      <dgm:prSet phldrT="[Текст]"/>
      <dgm:spPr>
        <a:xfrm>
          <a:off x="51093" y="1483240"/>
          <a:ext cx="1651824" cy="107368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Социализация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2F119D1-5A03-43A8-8A07-F244FDD0650D}" type="parTrans" cxnId="{EA8EC172-476C-4719-9B67-F5A35110C6FA}">
      <dgm:prSet/>
      <dgm:spPr/>
      <dgm:t>
        <a:bodyPr/>
        <a:lstStyle/>
        <a:p>
          <a:endParaRPr lang="ru-RU"/>
        </a:p>
      </dgm:t>
    </dgm:pt>
    <dgm:pt modelId="{A5152542-A733-45F3-8E6D-CEA3F8EFBB08}" type="sibTrans" cxnId="{EA8EC172-476C-4719-9B67-F5A35110C6FA}">
      <dgm:prSet/>
      <dgm:spPr>
        <a:xfrm>
          <a:off x="772058" y="538431"/>
          <a:ext cx="4288531" cy="4288531"/>
        </a:xfr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ru-RU"/>
        </a:p>
      </dgm:t>
    </dgm:pt>
    <dgm:pt modelId="{3A3A871F-2D0E-40AA-8632-23A5C26E992A}">
      <dgm:prSet phldrT="[Текст]"/>
      <dgm:spPr>
        <a:xfrm>
          <a:off x="830044" y="3880602"/>
          <a:ext cx="1651824" cy="107368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Возможность приобретения новых компетенций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26A3E5E-05E0-4753-8424-99C057527BE0}" type="sibTrans" cxnId="{EBB046E2-F1B5-4664-86A3-27E1295BDF4D}">
      <dgm:prSet/>
      <dgm:spPr>
        <a:xfrm>
          <a:off x="772058" y="538431"/>
          <a:ext cx="4288531" cy="4288531"/>
        </a:xfr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ru-RU"/>
        </a:p>
      </dgm:t>
    </dgm:pt>
    <dgm:pt modelId="{9059BD03-3F11-4BF4-80F6-9B703FD2AE72}" type="parTrans" cxnId="{EBB046E2-F1B5-4664-86A3-27E1295BDF4D}">
      <dgm:prSet/>
      <dgm:spPr/>
      <dgm:t>
        <a:bodyPr/>
        <a:lstStyle/>
        <a:p>
          <a:endParaRPr lang="ru-RU"/>
        </a:p>
      </dgm:t>
    </dgm:pt>
    <dgm:pt modelId="{8C2F71D3-C393-4BB1-A07E-B533AE460E1C}" type="pres">
      <dgm:prSet presAssocID="{CA00EDB7-A528-44CE-831E-FECA0240EF3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89D11C-125E-4A0E-82D2-1D88239CF9F4}" type="pres">
      <dgm:prSet presAssocID="{AFE98D81-4F00-4416-B1ED-1891EFE51E7B}" presName="node" presStyleLbl="node1" presStyleIdx="0" presStyleCnt="5" custRadScaleRad="92203" custRadScaleInc="24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EE7437F-989E-4A13-9A51-4123F79129E1}" type="pres">
      <dgm:prSet presAssocID="{AFE98D81-4F00-4416-B1ED-1891EFE51E7B}" presName="spNode" presStyleCnt="0"/>
      <dgm:spPr/>
    </dgm:pt>
    <dgm:pt modelId="{2DF1E2F0-BD48-4594-A2C0-C52B42DA910C}" type="pres">
      <dgm:prSet presAssocID="{4A8FA9ED-BFE1-482C-9C20-9E8605A0B070}" presName="sibTrans" presStyleLbl="sibTrans1D1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191260" y="272988"/>
              </a:moveTo>
              <a:arcTo wR="2144265" hR="2144265" stAng="17953642" swAng="1211211"/>
            </a:path>
          </a:pathLst>
        </a:custGeom>
      </dgm:spPr>
      <dgm:t>
        <a:bodyPr/>
        <a:lstStyle/>
        <a:p>
          <a:endParaRPr lang="ru-RU"/>
        </a:p>
      </dgm:t>
    </dgm:pt>
    <dgm:pt modelId="{91EF090F-5458-4C5A-925A-BF35CBA53E1C}" type="pres">
      <dgm:prSet presAssocID="{060B5F34-B57B-4F44-B506-7514A9664034}" presName="node" presStyleLbl="node1" presStyleIdx="1" presStyleCnt="5" custRadScaleRad="103423" custRadScaleInc="2828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2A9F561-061B-4BD2-9071-42FF23B811FC}" type="pres">
      <dgm:prSet presAssocID="{060B5F34-B57B-4F44-B506-7514A9664034}" presName="spNode" presStyleCnt="0"/>
      <dgm:spPr/>
    </dgm:pt>
    <dgm:pt modelId="{BFB92AAF-1057-4B3A-B313-E5F23C2FAD48}" type="pres">
      <dgm:prSet presAssocID="{B3F260C3-8D1E-4094-B893-F13C241379A2}" presName="sibTrans" presStyleLbl="sibTrans1D1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4283383" y="2292766"/>
              </a:moveTo>
              <a:arcTo wR="2144265" hR="2144265" stAng="21838270" swAng="1359472"/>
            </a:path>
          </a:pathLst>
        </a:custGeom>
      </dgm:spPr>
      <dgm:t>
        <a:bodyPr/>
        <a:lstStyle/>
        <a:p>
          <a:endParaRPr lang="ru-RU"/>
        </a:p>
      </dgm:t>
    </dgm:pt>
    <dgm:pt modelId="{6D377E57-6809-413C-B232-25BB8DA471BC}" type="pres">
      <dgm:prSet presAssocID="{E9146177-48DF-4928-A1EE-0AFEB80556EE}" presName="node" presStyleLbl="node1" presStyleIdx="2" presStyleCnt="5" custRadScaleRad="101214" custRadScaleInc="-6353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2B459B4-B2C4-41CE-A7E5-BFF1F0790D6F}" type="pres">
      <dgm:prSet presAssocID="{E9146177-48DF-4928-A1EE-0AFEB80556EE}" presName="spNode" presStyleCnt="0"/>
      <dgm:spPr/>
    </dgm:pt>
    <dgm:pt modelId="{4BAD02E4-1A7F-4A70-A63E-77B50C0029B2}" type="pres">
      <dgm:prSet presAssocID="{BA86C6ED-4889-44C7-A9D1-4115EBCB879C}" presName="sibTrans" presStyleLbl="sibTrans1D1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407303" y="4272337"/>
              </a:moveTo>
              <a:arcTo wR="2144265" hR="2144265" stAng="4977225" swAng="845550"/>
            </a:path>
          </a:pathLst>
        </a:custGeom>
      </dgm:spPr>
      <dgm:t>
        <a:bodyPr/>
        <a:lstStyle/>
        <a:p>
          <a:endParaRPr lang="ru-RU"/>
        </a:p>
      </dgm:t>
    </dgm:pt>
    <dgm:pt modelId="{B82790A4-6179-47E9-89C8-E3D01B10DA49}" type="pres">
      <dgm:prSet presAssocID="{3A3A871F-2D0E-40AA-8632-23A5C26E992A}" presName="node" presStyleLbl="node1" presStyleIdx="3" presStyleCnt="5" custRadScaleRad="92110" custRadScaleInc="4696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6C5EF9A-67FC-419C-A9FC-2B259FF4A4CA}" type="pres">
      <dgm:prSet presAssocID="{3A3A871F-2D0E-40AA-8632-23A5C26E992A}" presName="spNode" presStyleCnt="0"/>
      <dgm:spPr/>
    </dgm:pt>
    <dgm:pt modelId="{7D4D75A2-A5DF-434C-9DB2-89B56FCA6572}" type="pres">
      <dgm:prSet presAssocID="{926A3E5E-05E0-4753-8424-99C057527BE0}" presName="sibTrans" presStyleLbl="sibTrans1D1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27448" y="3105352"/>
              </a:moveTo>
              <a:arcTo wR="2144265" hR="2144265" stAng="9202257" swAng="1359472"/>
            </a:path>
          </a:pathLst>
        </a:custGeom>
      </dgm:spPr>
      <dgm:t>
        <a:bodyPr/>
        <a:lstStyle/>
        <a:p>
          <a:endParaRPr lang="ru-RU"/>
        </a:p>
      </dgm:t>
    </dgm:pt>
    <dgm:pt modelId="{CF8BDC28-0AAC-4B8C-A95A-633228B1218E}" type="pres">
      <dgm:prSet presAssocID="{2399EC03-8113-4275-80EF-065F5005DADF}" presName="node" presStyleLbl="node1" presStyleIdx="4" presStyleCnt="5" custRadScaleRad="102676" custRadScaleInc="-28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4AF1BB5-72DE-4E9C-98EE-ACFF70C38D8E}" type="pres">
      <dgm:prSet presAssocID="{2399EC03-8113-4275-80EF-065F5005DADF}" presName="spNode" presStyleCnt="0"/>
      <dgm:spPr/>
    </dgm:pt>
    <dgm:pt modelId="{5532236E-DBED-4BBE-A8D1-5116BAB82F4A}" type="pres">
      <dgm:prSet presAssocID="{A5152542-A733-45F3-8E6D-CEA3F8EFBB08}" presName="sibTrans" presStyleLbl="sibTrans1D1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515840" y="749236"/>
              </a:moveTo>
              <a:arcTo wR="2144265" hR="2144265" stAng="13235147" swAng="1211211"/>
            </a:path>
          </a:pathLst>
        </a:custGeom>
      </dgm:spPr>
      <dgm:t>
        <a:bodyPr/>
        <a:lstStyle/>
        <a:p>
          <a:endParaRPr lang="ru-RU"/>
        </a:p>
      </dgm:t>
    </dgm:pt>
  </dgm:ptLst>
  <dgm:cxnLst>
    <dgm:cxn modelId="{D0630096-5E43-460D-ADA3-FDF0D3579E0D}" type="presOf" srcId="{CA00EDB7-A528-44CE-831E-FECA0240EF34}" destId="{8C2F71D3-C393-4BB1-A07E-B533AE460E1C}" srcOrd="0" destOrd="0" presId="urn:microsoft.com/office/officeart/2005/8/layout/cycle5"/>
    <dgm:cxn modelId="{FA9C6F0E-005B-452F-932D-609F6F4E3769}" type="presOf" srcId="{2399EC03-8113-4275-80EF-065F5005DADF}" destId="{CF8BDC28-0AAC-4B8C-A95A-633228B1218E}" srcOrd="0" destOrd="0" presId="urn:microsoft.com/office/officeart/2005/8/layout/cycle5"/>
    <dgm:cxn modelId="{97C20D4E-8B14-4140-873A-57A9D49EEACD}" type="presOf" srcId="{BA86C6ED-4889-44C7-A9D1-4115EBCB879C}" destId="{4BAD02E4-1A7F-4A70-A63E-77B50C0029B2}" srcOrd="0" destOrd="0" presId="urn:microsoft.com/office/officeart/2005/8/layout/cycle5"/>
    <dgm:cxn modelId="{85D7F0E0-95FF-4279-99CA-22937E2DC3EC}" type="presOf" srcId="{060B5F34-B57B-4F44-B506-7514A9664034}" destId="{91EF090F-5458-4C5A-925A-BF35CBA53E1C}" srcOrd="0" destOrd="0" presId="urn:microsoft.com/office/officeart/2005/8/layout/cycle5"/>
    <dgm:cxn modelId="{87041CBD-4941-4957-95D8-458772D85290}" type="presOf" srcId="{A5152542-A733-45F3-8E6D-CEA3F8EFBB08}" destId="{5532236E-DBED-4BBE-A8D1-5116BAB82F4A}" srcOrd="0" destOrd="0" presId="urn:microsoft.com/office/officeart/2005/8/layout/cycle5"/>
    <dgm:cxn modelId="{EA8EC172-476C-4719-9B67-F5A35110C6FA}" srcId="{CA00EDB7-A528-44CE-831E-FECA0240EF34}" destId="{2399EC03-8113-4275-80EF-065F5005DADF}" srcOrd="4" destOrd="0" parTransId="{A2F119D1-5A03-43A8-8A07-F244FDD0650D}" sibTransId="{A5152542-A733-45F3-8E6D-CEA3F8EFBB08}"/>
    <dgm:cxn modelId="{3AB40FB1-9FDB-4B72-9DBF-49E7A9B4E2B0}" type="presOf" srcId="{AFE98D81-4F00-4416-B1ED-1891EFE51E7B}" destId="{3389D11C-125E-4A0E-82D2-1D88239CF9F4}" srcOrd="0" destOrd="0" presId="urn:microsoft.com/office/officeart/2005/8/layout/cycle5"/>
    <dgm:cxn modelId="{23C5454D-1815-4F88-9ED5-9A8F8ABC1894}" srcId="{CA00EDB7-A528-44CE-831E-FECA0240EF34}" destId="{060B5F34-B57B-4F44-B506-7514A9664034}" srcOrd="1" destOrd="0" parTransId="{8DC43811-25C8-44CD-A2AF-4F4929FBB651}" sibTransId="{B3F260C3-8D1E-4094-B893-F13C241379A2}"/>
    <dgm:cxn modelId="{7C878A0F-C841-486C-9A39-9BCEED8A542F}" type="presOf" srcId="{B3F260C3-8D1E-4094-B893-F13C241379A2}" destId="{BFB92AAF-1057-4B3A-B313-E5F23C2FAD48}" srcOrd="0" destOrd="0" presId="urn:microsoft.com/office/officeart/2005/8/layout/cycle5"/>
    <dgm:cxn modelId="{298CD125-65FD-4FCF-9FBB-F166F0820590}" type="presOf" srcId="{E9146177-48DF-4928-A1EE-0AFEB80556EE}" destId="{6D377E57-6809-413C-B232-25BB8DA471BC}" srcOrd="0" destOrd="0" presId="urn:microsoft.com/office/officeart/2005/8/layout/cycle5"/>
    <dgm:cxn modelId="{6EF9B767-15AE-414F-A127-B045F349AC5E}" type="presOf" srcId="{926A3E5E-05E0-4753-8424-99C057527BE0}" destId="{7D4D75A2-A5DF-434C-9DB2-89B56FCA6572}" srcOrd="0" destOrd="0" presId="urn:microsoft.com/office/officeart/2005/8/layout/cycle5"/>
    <dgm:cxn modelId="{EBB046E2-F1B5-4664-86A3-27E1295BDF4D}" srcId="{CA00EDB7-A528-44CE-831E-FECA0240EF34}" destId="{3A3A871F-2D0E-40AA-8632-23A5C26E992A}" srcOrd="3" destOrd="0" parTransId="{9059BD03-3F11-4BF4-80F6-9B703FD2AE72}" sibTransId="{926A3E5E-05E0-4753-8424-99C057527BE0}"/>
    <dgm:cxn modelId="{DA677E6F-3A28-49E2-A596-1530FCB736EC}" srcId="{CA00EDB7-A528-44CE-831E-FECA0240EF34}" destId="{AFE98D81-4F00-4416-B1ED-1891EFE51E7B}" srcOrd="0" destOrd="0" parTransId="{C9C1484C-E374-4196-A7CE-DC4AE52D1752}" sibTransId="{4A8FA9ED-BFE1-482C-9C20-9E8605A0B070}"/>
    <dgm:cxn modelId="{423B668D-28DE-4E4A-AB0F-1F45C3DE4154}" type="presOf" srcId="{3A3A871F-2D0E-40AA-8632-23A5C26E992A}" destId="{B82790A4-6179-47E9-89C8-E3D01B10DA49}" srcOrd="0" destOrd="0" presId="urn:microsoft.com/office/officeart/2005/8/layout/cycle5"/>
    <dgm:cxn modelId="{4C63C525-705E-4780-B3AE-6F9AEEDB1C13}" type="presOf" srcId="{4A8FA9ED-BFE1-482C-9C20-9E8605A0B070}" destId="{2DF1E2F0-BD48-4594-A2C0-C52B42DA910C}" srcOrd="0" destOrd="0" presId="urn:microsoft.com/office/officeart/2005/8/layout/cycle5"/>
    <dgm:cxn modelId="{3AED0420-56F2-4C36-822D-0F36E04F8C1D}" srcId="{CA00EDB7-A528-44CE-831E-FECA0240EF34}" destId="{E9146177-48DF-4928-A1EE-0AFEB80556EE}" srcOrd="2" destOrd="0" parTransId="{6EFB5F3D-9256-4873-BF7B-2A5DD28CA78E}" sibTransId="{BA86C6ED-4889-44C7-A9D1-4115EBCB879C}"/>
    <dgm:cxn modelId="{5C2BB5A7-EE02-47DF-9DF3-58727488E29F}" type="presParOf" srcId="{8C2F71D3-C393-4BB1-A07E-B533AE460E1C}" destId="{3389D11C-125E-4A0E-82D2-1D88239CF9F4}" srcOrd="0" destOrd="0" presId="urn:microsoft.com/office/officeart/2005/8/layout/cycle5"/>
    <dgm:cxn modelId="{27CC024F-2F0E-4A16-9580-3C832AA30B29}" type="presParOf" srcId="{8C2F71D3-C393-4BB1-A07E-B533AE460E1C}" destId="{CEE7437F-989E-4A13-9A51-4123F79129E1}" srcOrd="1" destOrd="0" presId="urn:microsoft.com/office/officeart/2005/8/layout/cycle5"/>
    <dgm:cxn modelId="{7FE81327-7974-495F-94E6-D22892430490}" type="presParOf" srcId="{8C2F71D3-C393-4BB1-A07E-B533AE460E1C}" destId="{2DF1E2F0-BD48-4594-A2C0-C52B42DA910C}" srcOrd="2" destOrd="0" presId="urn:microsoft.com/office/officeart/2005/8/layout/cycle5"/>
    <dgm:cxn modelId="{63B9DA3D-70B2-4994-A5E9-D2F60ED6D136}" type="presParOf" srcId="{8C2F71D3-C393-4BB1-A07E-B533AE460E1C}" destId="{91EF090F-5458-4C5A-925A-BF35CBA53E1C}" srcOrd="3" destOrd="0" presId="urn:microsoft.com/office/officeart/2005/8/layout/cycle5"/>
    <dgm:cxn modelId="{6EAB409F-B67E-4D56-95F4-D24AB245E3A7}" type="presParOf" srcId="{8C2F71D3-C393-4BB1-A07E-B533AE460E1C}" destId="{62A9F561-061B-4BD2-9071-42FF23B811FC}" srcOrd="4" destOrd="0" presId="urn:microsoft.com/office/officeart/2005/8/layout/cycle5"/>
    <dgm:cxn modelId="{E522EA03-1234-49A5-8489-57F820ADDB9A}" type="presParOf" srcId="{8C2F71D3-C393-4BB1-A07E-B533AE460E1C}" destId="{BFB92AAF-1057-4B3A-B313-E5F23C2FAD48}" srcOrd="5" destOrd="0" presId="urn:microsoft.com/office/officeart/2005/8/layout/cycle5"/>
    <dgm:cxn modelId="{6000FD4A-2716-409C-B76A-FC493DF206D1}" type="presParOf" srcId="{8C2F71D3-C393-4BB1-A07E-B533AE460E1C}" destId="{6D377E57-6809-413C-B232-25BB8DA471BC}" srcOrd="6" destOrd="0" presId="urn:microsoft.com/office/officeart/2005/8/layout/cycle5"/>
    <dgm:cxn modelId="{C343F223-D31B-4227-9A63-78D16CEF9545}" type="presParOf" srcId="{8C2F71D3-C393-4BB1-A07E-B533AE460E1C}" destId="{F2B459B4-B2C4-41CE-A7E5-BFF1F0790D6F}" srcOrd="7" destOrd="0" presId="urn:microsoft.com/office/officeart/2005/8/layout/cycle5"/>
    <dgm:cxn modelId="{EEE29372-5E2F-4875-B48A-E31EE78F080B}" type="presParOf" srcId="{8C2F71D3-C393-4BB1-A07E-B533AE460E1C}" destId="{4BAD02E4-1A7F-4A70-A63E-77B50C0029B2}" srcOrd="8" destOrd="0" presId="urn:microsoft.com/office/officeart/2005/8/layout/cycle5"/>
    <dgm:cxn modelId="{DFF16E9F-6624-4D5F-8D57-E92B1E649F57}" type="presParOf" srcId="{8C2F71D3-C393-4BB1-A07E-B533AE460E1C}" destId="{B82790A4-6179-47E9-89C8-E3D01B10DA49}" srcOrd="9" destOrd="0" presId="urn:microsoft.com/office/officeart/2005/8/layout/cycle5"/>
    <dgm:cxn modelId="{49AC43C4-9473-4934-9B55-5BBF226F0BFD}" type="presParOf" srcId="{8C2F71D3-C393-4BB1-A07E-B533AE460E1C}" destId="{B6C5EF9A-67FC-419C-A9FC-2B259FF4A4CA}" srcOrd="10" destOrd="0" presId="urn:microsoft.com/office/officeart/2005/8/layout/cycle5"/>
    <dgm:cxn modelId="{4A7E2745-253C-42FD-83ED-750BB679D450}" type="presParOf" srcId="{8C2F71D3-C393-4BB1-A07E-B533AE460E1C}" destId="{7D4D75A2-A5DF-434C-9DB2-89B56FCA6572}" srcOrd="11" destOrd="0" presId="urn:microsoft.com/office/officeart/2005/8/layout/cycle5"/>
    <dgm:cxn modelId="{6095B622-9BFD-4624-9789-DFBBFF344A55}" type="presParOf" srcId="{8C2F71D3-C393-4BB1-A07E-B533AE460E1C}" destId="{CF8BDC28-0AAC-4B8C-A95A-633228B1218E}" srcOrd="12" destOrd="0" presId="urn:microsoft.com/office/officeart/2005/8/layout/cycle5"/>
    <dgm:cxn modelId="{5C1AF9F1-849F-46F2-BD94-A5643CB0B6E5}" type="presParOf" srcId="{8C2F71D3-C393-4BB1-A07E-B533AE460E1C}" destId="{84AF1BB5-72DE-4E9C-98EE-ACFF70C38D8E}" srcOrd="13" destOrd="0" presId="urn:microsoft.com/office/officeart/2005/8/layout/cycle5"/>
    <dgm:cxn modelId="{B587AFFF-E48B-434B-85B6-99D734D78722}" type="presParOf" srcId="{8C2F71D3-C393-4BB1-A07E-B533AE460E1C}" destId="{5532236E-DBED-4BBE-A8D1-5116BAB82F4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1FB124-E4E6-486C-B906-50F31F72C570}" type="doc">
      <dgm:prSet loTypeId="urn:microsoft.com/office/officeart/2005/8/layout/vProcess5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D26358-B5C1-4E6E-A24F-9564B4288B36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3600" b="1" dirty="0" smtClean="0">
              <a:latin typeface="Arial" panose="020B0604020202020204" pitchFamily="34" charset="0"/>
              <a:cs typeface="Arial" panose="020B0604020202020204" pitchFamily="34" charset="0"/>
            </a:rPr>
            <a:t>ОБУЧЕНИЕ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FFF2B6-1FD5-4358-9CCD-0D5C58CC8289}" type="parTrans" cxnId="{997CA50E-8A72-427F-810B-DEF1C54A130A}">
      <dgm:prSet/>
      <dgm:spPr/>
      <dgm:t>
        <a:bodyPr/>
        <a:lstStyle/>
        <a:p>
          <a:endParaRPr lang="ru-RU"/>
        </a:p>
      </dgm:t>
    </dgm:pt>
    <dgm:pt modelId="{6123163E-FEA4-4857-8046-50E73263A82C}" type="sibTrans" cxnId="{997CA50E-8A72-427F-810B-DEF1C54A130A}">
      <dgm:prSet/>
      <dgm:spPr/>
      <dgm:t>
        <a:bodyPr/>
        <a:lstStyle/>
        <a:p>
          <a:endParaRPr lang="ru-RU"/>
        </a:p>
      </dgm:t>
    </dgm:pt>
    <dgm:pt modelId="{9D5666F3-1D07-4562-B3FE-B08217E1B55B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3600" b="1" dirty="0" smtClean="0">
              <a:latin typeface="Arial" panose="020B0604020202020204" pitchFamily="34" charset="0"/>
              <a:cs typeface="Arial" panose="020B0604020202020204" pitchFamily="34" charset="0"/>
            </a:rPr>
            <a:t>МЕТОДИКА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BB9712-657F-4D88-ADF8-8FDD76205660}" type="parTrans" cxnId="{FBDFE688-EEF6-4DB9-BEEC-D0D6BE71DAF5}">
      <dgm:prSet/>
      <dgm:spPr/>
      <dgm:t>
        <a:bodyPr/>
        <a:lstStyle/>
        <a:p>
          <a:endParaRPr lang="ru-RU"/>
        </a:p>
      </dgm:t>
    </dgm:pt>
    <dgm:pt modelId="{9D300806-635C-4F70-9A0A-7205D0ABFBD2}" type="sibTrans" cxnId="{FBDFE688-EEF6-4DB9-BEEC-D0D6BE71DAF5}">
      <dgm:prSet/>
      <dgm:spPr/>
      <dgm:t>
        <a:bodyPr/>
        <a:lstStyle/>
        <a:p>
          <a:endParaRPr lang="ru-RU"/>
        </a:p>
      </dgm:t>
    </dgm:pt>
    <dgm:pt modelId="{37E155E1-32C7-48C5-BA0F-B67A8DB2F183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3600" b="1" dirty="0" smtClean="0">
              <a:latin typeface="Arial" panose="020B0604020202020204" pitchFamily="34" charset="0"/>
              <a:cs typeface="Arial" panose="020B0604020202020204" pitchFamily="34" charset="0"/>
            </a:rPr>
            <a:t>СТАЖИРОВКИ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94BD07-55FD-4BD3-AD28-26F49DE6B224}" type="parTrans" cxnId="{AF81B8C5-3E7D-4FDE-9A50-871A07A0DA97}">
      <dgm:prSet/>
      <dgm:spPr/>
      <dgm:t>
        <a:bodyPr/>
        <a:lstStyle/>
        <a:p>
          <a:endParaRPr lang="ru-RU"/>
        </a:p>
      </dgm:t>
    </dgm:pt>
    <dgm:pt modelId="{5053F82B-C4B5-4268-B208-DB52D5269929}" type="sibTrans" cxnId="{AF81B8C5-3E7D-4FDE-9A50-871A07A0DA97}">
      <dgm:prSet/>
      <dgm:spPr/>
      <dgm:t>
        <a:bodyPr/>
        <a:lstStyle/>
        <a:p>
          <a:endParaRPr lang="ru-RU"/>
        </a:p>
      </dgm:t>
    </dgm:pt>
    <dgm:pt modelId="{953D5613-DC99-4DB1-8001-E5540C0E7BFD}">
      <dgm:prSet phldrT="[Текст]" custT="1"/>
      <dgm:spPr/>
      <dgm:t>
        <a:bodyPr/>
        <a:lstStyle/>
        <a:p>
          <a:r>
            <a:rPr lang="ru-RU" sz="3600" b="1" dirty="0" smtClean="0">
              <a:latin typeface="Arial" panose="020B0604020202020204" pitchFamily="34" charset="0"/>
              <a:cs typeface="Arial" panose="020B0604020202020204" pitchFamily="34" charset="0"/>
            </a:rPr>
            <a:t>ФОРУМНАЯ КАМПАНИЯ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4B6554-CE7D-4F0F-9DDD-B3FED90E6C55}" type="parTrans" cxnId="{FF30D27B-38E4-4E36-A3A4-318316B9391E}">
      <dgm:prSet/>
      <dgm:spPr/>
      <dgm:t>
        <a:bodyPr/>
        <a:lstStyle/>
        <a:p>
          <a:endParaRPr lang="ru-RU"/>
        </a:p>
      </dgm:t>
    </dgm:pt>
    <dgm:pt modelId="{BD8FFC80-14A5-49EC-96AC-AB3A6AB65C11}" type="sibTrans" cxnId="{FF30D27B-38E4-4E36-A3A4-318316B9391E}">
      <dgm:prSet/>
      <dgm:spPr/>
      <dgm:t>
        <a:bodyPr/>
        <a:lstStyle/>
        <a:p>
          <a:endParaRPr lang="ru-RU"/>
        </a:p>
      </dgm:t>
    </dgm:pt>
    <dgm:pt modelId="{10ECF6B7-EACC-4528-87F4-2C642E3CBA47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3600" b="1" dirty="0" smtClean="0">
              <a:latin typeface="Arial" panose="020B0604020202020204" pitchFamily="34" charset="0"/>
              <a:cs typeface="Arial" panose="020B0604020202020204" pitchFamily="34" charset="0"/>
            </a:rPr>
            <a:t>МОТИВАЦИЯ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07A1AC-4484-4F1C-A338-D637E73C6169}" type="parTrans" cxnId="{E4D7F2D7-A8EA-4BDD-9A6E-D99753223A80}">
      <dgm:prSet/>
      <dgm:spPr/>
      <dgm:t>
        <a:bodyPr/>
        <a:lstStyle/>
        <a:p>
          <a:endParaRPr lang="ru-RU"/>
        </a:p>
      </dgm:t>
    </dgm:pt>
    <dgm:pt modelId="{8D81FADF-8AE6-4F7E-97CD-657A757A1EFA}" type="sibTrans" cxnId="{E4D7F2D7-A8EA-4BDD-9A6E-D99753223A80}">
      <dgm:prSet/>
      <dgm:spPr/>
      <dgm:t>
        <a:bodyPr/>
        <a:lstStyle/>
        <a:p>
          <a:endParaRPr lang="ru-RU"/>
        </a:p>
      </dgm:t>
    </dgm:pt>
    <dgm:pt modelId="{DE78DC88-A138-42B1-AF08-3A4BC1AEE717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FDE0F7F3-1678-45AA-9A02-EACC0B5F38EA}" type="parTrans" cxnId="{42471643-B8B4-4048-AA0C-C6FA740F9DC7}">
      <dgm:prSet/>
      <dgm:spPr/>
      <dgm:t>
        <a:bodyPr/>
        <a:lstStyle/>
        <a:p>
          <a:endParaRPr lang="ru-RU"/>
        </a:p>
      </dgm:t>
    </dgm:pt>
    <dgm:pt modelId="{273FEDEA-5696-4B4C-9C56-D55D9E01D818}" type="sibTrans" cxnId="{42471643-B8B4-4048-AA0C-C6FA740F9DC7}">
      <dgm:prSet/>
      <dgm:spPr/>
      <dgm:t>
        <a:bodyPr/>
        <a:lstStyle/>
        <a:p>
          <a:endParaRPr lang="ru-RU"/>
        </a:p>
      </dgm:t>
    </dgm:pt>
    <dgm:pt modelId="{28C7BECF-4ED9-408D-BB39-AFBDA43D5097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6412D259-1738-41A5-BA10-D3FC0E7AF757}" type="parTrans" cxnId="{7148F350-AD12-4163-8DA2-E362E793C47C}">
      <dgm:prSet/>
      <dgm:spPr/>
      <dgm:t>
        <a:bodyPr/>
        <a:lstStyle/>
        <a:p>
          <a:endParaRPr lang="ru-RU"/>
        </a:p>
      </dgm:t>
    </dgm:pt>
    <dgm:pt modelId="{0BD05782-E551-4F4D-8926-DC456BF48D28}" type="sibTrans" cxnId="{7148F350-AD12-4163-8DA2-E362E793C47C}">
      <dgm:prSet/>
      <dgm:spPr/>
      <dgm:t>
        <a:bodyPr/>
        <a:lstStyle/>
        <a:p>
          <a:endParaRPr lang="ru-RU"/>
        </a:p>
      </dgm:t>
    </dgm:pt>
    <dgm:pt modelId="{ED86B59D-3CCB-470B-A2AB-DEB7DDB15DAE}">
      <dgm:prSet/>
      <dgm:spPr/>
      <dgm:t>
        <a:bodyPr/>
        <a:lstStyle/>
        <a:p>
          <a:endParaRPr lang="ru-RU"/>
        </a:p>
      </dgm:t>
    </dgm:pt>
    <dgm:pt modelId="{B6FE0064-476F-4887-8BD4-1A58C1EA6F9B}" type="parTrans" cxnId="{2AF60148-FDA9-43A8-9FBB-DF4787B4C9B2}">
      <dgm:prSet/>
      <dgm:spPr/>
      <dgm:t>
        <a:bodyPr/>
        <a:lstStyle/>
        <a:p>
          <a:endParaRPr lang="ru-RU"/>
        </a:p>
      </dgm:t>
    </dgm:pt>
    <dgm:pt modelId="{E7ACC2C3-9C36-4164-A7C9-31BAC3B20038}" type="sibTrans" cxnId="{2AF60148-FDA9-43A8-9FBB-DF4787B4C9B2}">
      <dgm:prSet/>
      <dgm:spPr/>
      <dgm:t>
        <a:bodyPr/>
        <a:lstStyle/>
        <a:p>
          <a:endParaRPr lang="ru-RU"/>
        </a:p>
      </dgm:t>
    </dgm:pt>
    <dgm:pt modelId="{F69D5A4D-1D79-4543-9F64-70BF596E4B74}">
      <dgm:prSet custLinFactNeighborX="13799" custLinFactNeighborY="12626"/>
      <dgm:spPr/>
      <dgm:t>
        <a:bodyPr/>
        <a:lstStyle/>
        <a:p>
          <a:endParaRPr lang="ru-RU"/>
        </a:p>
      </dgm:t>
    </dgm:pt>
    <dgm:pt modelId="{D6B47059-C1FC-4EDC-90F0-7C52D63AF45A}" type="parTrans" cxnId="{42B8B8D7-FD48-4B09-8881-5BEBFF35695D}">
      <dgm:prSet/>
      <dgm:spPr/>
      <dgm:t>
        <a:bodyPr/>
        <a:lstStyle/>
        <a:p>
          <a:endParaRPr lang="ru-RU"/>
        </a:p>
      </dgm:t>
    </dgm:pt>
    <dgm:pt modelId="{47F1F408-B733-4D11-B813-5B7E24C101CA}" type="sibTrans" cxnId="{42B8B8D7-FD48-4B09-8881-5BEBFF35695D}">
      <dgm:prSet custLinFactX="180104" custLinFactNeighborX="200000" custLinFactNeighborY="21678"/>
      <dgm:spPr/>
      <dgm:t>
        <a:bodyPr/>
        <a:lstStyle/>
        <a:p>
          <a:endParaRPr lang="ru-RU"/>
        </a:p>
      </dgm:t>
    </dgm:pt>
    <dgm:pt modelId="{6A3318C3-AEA5-4BFF-91B2-F30028B3491B}" type="pres">
      <dgm:prSet presAssocID="{091FB124-E4E6-486C-B906-50F31F72C57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7BB123-96D9-47EF-A906-9883C050FB9B}" type="pres">
      <dgm:prSet presAssocID="{091FB124-E4E6-486C-B906-50F31F72C570}" presName="dummyMaxCanvas" presStyleCnt="0">
        <dgm:presLayoutVars/>
      </dgm:prSet>
      <dgm:spPr/>
    </dgm:pt>
    <dgm:pt modelId="{FF559765-60B1-4C6D-B839-EB1CEAE7E2CE}" type="pres">
      <dgm:prSet presAssocID="{091FB124-E4E6-486C-B906-50F31F72C570}" presName="FiveNodes_1" presStyleLbl="node1" presStyleIdx="0" presStyleCnt="5" custLinFactNeighborX="13799" custLinFactNeighborY="12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99B8A-359C-4E27-9CB4-F3C4F66E3F5B}" type="pres">
      <dgm:prSet presAssocID="{091FB124-E4E6-486C-B906-50F31F72C570}" presName="FiveNodes_2" presStyleLbl="node1" presStyleIdx="1" presStyleCnt="5" custLinFactNeighborX="6332" custLinFactNeighborY="-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44A0F-7698-49EA-8CF1-5D5489C7D3CD}" type="pres">
      <dgm:prSet presAssocID="{091FB124-E4E6-486C-B906-50F31F72C570}" presName="FiveNodes_3" presStyleLbl="node1" presStyleIdx="2" presStyleCnt="5" custLinFactNeighborX="-1136" custLinFactNeighborY="-13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19E-486D-4CA1-9B6C-4C639031B162}" type="pres">
      <dgm:prSet presAssocID="{091FB124-E4E6-486C-B906-50F31F72C570}" presName="FiveNodes_4" presStyleLbl="node1" presStyleIdx="3" presStyleCnt="5" custScaleX="100289" custLinFactNeighborX="-8459" custLinFactNeighborY="-26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DCD2A-3061-4783-BF03-04F57E68D395}" type="pres">
      <dgm:prSet presAssocID="{091FB124-E4E6-486C-B906-50F31F72C570}" presName="FiveNodes_5" presStyleLbl="node1" presStyleIdx="4" presStyleCnt="5" custLinFactNeighborX="-16071" custLinFactNeighborY="-38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3EB45F-5184-4503-B02C-7050535C043D}" type="pres">
      <dgm:prSet presAssocID="{091FB124-E4E6-486C-B906-50F31F72C570}" presName="FiveConn_1-2" presStyleLbl="fgAccFollowNode1" presStyleIdx="0" presStyleCnt="4" custLinFactX="180104" custLinFactNeighborX="200000" custLinFactNeighborY="21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138EC-0F7D-464F-B00F-759D3E673082}" type="pres">
      <dgm:prSet presAssocID="{091FB124-E4E6-486C-B906-50F31F72C570}" presName="FiveConn_2-3" presStyleLbl="fgAccFollowNode1" presStyleIdx="1" presStyleCnt="4" custLinFactX="100000" custLinFactNeighborX="163997" custLinFactNeighborY="-2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0E24B-7DEA-4D8D-A870-0B6C222ACBC5}" type="pres">
      <dgm:prSet presAssocID="{091FB124-E4E6-486C-B906-50F31F72C570}" presName="FiveConn_3-4" presStyleLbl="fgAccFollowNode1" presStyleIdx="2" presStyleCnt="4" custLinFactX="39389" custLinFactNeighborX="100000" custLinFactNeighborY="-24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05E42-D52B-4A4F-AE51-B9F3DF98DBEF}" type="pres">
      <dgm:prSet presAssocID="{091FB124-E4E6-486C-B906-50F31F72C570}" presName="FiveConn_4-5" presStyleLbl="fgAccFollowNode1" presStyleIdx="3" presStyleCnt="4" custLinFactNeighborX="13001" custLinFactNeighborY="-50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91BC4-59EE-454E-A3F1-02AEDD0C18A0}" type="pres">
      <dgm:prSet presAssocID="{091FB124-E4E6-486C-B906-50F31F72C57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861A9-5AC1-4C8E-874E-FD2ADB387755}" type="pres">
      <dgm:prSet presAssocID="{091FB124-E4E6-486C-B906-50F31F72C57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FA002-C58E-4219-BBE8-B8760F0714DC}" type="pres">
      <dgm:prSet presAssocID="{091FB124-E4E6-486C-B906-50F31F72C57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C7C8E-C108-4F66-9850-3F42FA4B0246}" type="pres">
      <dgm:prSet presAssocID="{091FB124-E4E6-486C-B906-50F31F72C57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49A72-49AF-46AA-A39F-9E93E15924BC}" type="pres">
      <dgm:prSet presAssocID="{091FB124-E4E6-486C-B906-50F31F72C57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30D27B-38E4-4E36-A3A4-318316B9391E}" srcId="{091FB124-E4E6-486C-B906-50F31F72C570}" destId="{953D5613-DC99-4DB1-8001-E5540C0E7BFD}" srcOrd="3" destOrd="0" parTransId="{6B4B6554-CE7D-4F0F-9DDD-B3FED90E6C55}" sibTransId="{BD8FFC80-14A5-49EC-96AC-AB3A6AB65C11}"/>
    <dgm:cxn modelId="{7FAA76BE-B97A-4755-80D9-6B0F99A5BED7}" type="presOf" srcId="{DDD26358-B5C1-4E6E-A24F-9564B4288B36}" destId="{F6F91BC4-59EE-454E-A3F1-02AEDD0C18A0}" srcOrd="1" destOrd="0" presId="urn:microsoft.com/office/officeart/2005/8/layout/vProcess5"/>
    <dgm:cxn modelId="{6139F6E7-ADB0-4A92-BFF6-C340420F9234}" type="presOf" srcId="{9D5666F3-1D07-4562-B3FE-B08217E1B55B}" destId="{FDA99B8A-359C-4E27-9CB4-F3C4F66E3F5B}" srcOrd="0" destOrd="0" presId="urn:microsoft.com/office/officeart/2005/8/layout/vProcess5"/>
    <dgm:cxn modelId="{7148F350-AD12-4163-8DA2-E362E793C47C}" srcId="{091FB124-E4E6-486C-B906-50F31F72C570}" destId="{28C7BECF-4ED9-408D-BB39-AFBDA43D5097}" srcOrd="5" destOrd="0" parTransId="{6412D259-1738-41A5-BA10-D3FC0E7AF757}" sibTransId="{0BD05782-E551-4F4D-8926-DC456BF48D28}"/>
    <dgm:cxn modelId="{D051F7A8-00EB-4AEA-A78A-B40AB0B554C9}" type="presOf" srcId="{5053F82B-C4B5-4268-B208-DB52D5269929}" destId="{3840E24B-7DEA-4D8D-A870-0B6C222ACBC5}" srcOrd="0" destOrd="0" presId="urn:microsoft.com/office/officeart/2005/8/layout/vProcess5"/>
    <dgm:cxn modelId="{42B8B8D7-FD48-4B09-8881-5BEBFF35695D}" srcId="{091FB124-E4E6-486C-B906-50F31F72C570}" destId="{F69D5A4D-1D79-4543-9F64-70BF596E4B74}" srcOrd="8" destOrd="0" parTransId="{D6B47059-C1FC-4EDC-90F0-7C52D63AF45A}" sibTransId="{47F1F408-B733-4D11-B813-5B7E24C101CA}"/>
    <dgm:cxn modelId="{E4D7F2D7-A8EA-4BDD-9A6E-D99753223A80}" srcId="{091FB124-E4E6-486C-B906-50F31F72C570}" destId="{10ECF6B7-EACC-4528-87F4-2C642E3CBA47}" srcOrd="4" destOrd="0" parTransId="{8507A1AC-4484-4F1C-A338-D637E73C6169}" sibTransId="{8D81FADF-8AE6-4F7E-97CD-657A757A1EFA}"/>
    <dgm:cxn modelId="{AF1DCCF4-5895-41AF-919B-42870F727CDB}" type="presOf" srcId="{9D300806-635C-4F70-9A0A-7205D0ABFBD2}" destId="{5DD138EC-0F7D-464F-B00F-759D3E673082}" srcOrd="0" destOrd="0" presId="urn:microsoft.com/office/officeart/2005/8/layout/vProcess5"/>
    <dgm:cxn modelId="{0A920D8C-9D23-4571-90BC-C5481A27AFA4}" type="presOf" srcId="{6123163E-FEA4-4857-8046-50E73263A82C}" destId="{4A3EB45F-5184-4503-B02C-7050535C043D}" srcOrd="0" destOrd="0" presId="urn:microsoft.com/office/officeart/2005/8/layout/vProcess5"/>
    <dgm:cxn modelId="{50B4F7D8-8E62-4FBF-B7E8-D88F0A8DEE4B}" type="presOf" srcId="{091FB124-E4E6-486C-B906-50F31F72C570}" destId="{6A3318C3-AEA5-4BFF-91B2-F30028B3491B}" srcOrd="0" destOrd="0" presId="urn:microsoft.com/office/officeart/2005/8/layout/vProcess5"/>
    <dgm:cxn modelId="{FF5D7B28-59B7-459F-A6C2-EAABB5C21206}" type="presOf" srcId="{37E155E1-32C7-48C5-BA0F-B67A8DB2F183}" destId="{7D344A0F-7698-49EA-8CF1-5D5489C7D3CD}" srcOrd="0" destOrd="0" presId="urn:microsoft.com/office/officeart/2005/8/layout/vProcess5"/>
    <dgm:cxn modelId="{AF81B8C5-3E7D-4FDE-9A50-871A07A0DA97}" srcId="{091FB124-E4E6-486C-B906-50F31F72C570}" destId="{37E155E1-32C7-48C5-BA0F-B67A8DB2F183}" srcOrd="2" destOrd="0" parTransId="{AC94BD07-55FD-4BD3-AD28-26F49DE6B224}" sibTransId="{5053F82B-C4B5-4268-B208-DB52D5269929}"/>
    <dgm:cxn modelId="{7E290EF8-94FC-452F-8EC8-E220236703F6}" type="presOf" srcId="{BD8FFC80-14A5-49EC-96AC-AB3A6AB65C11}" destId="{CCA05E42-D52B-4A4F-AE51-B9F3DF98DBEF}" srcOrd="0" destOrd="0" presId="urn:microsoft.com/office/officeart/2005/8/layout/vProcess5"/>
    <dgm:cxn modelId="{FBDFE688-EEF6-4DB9-BEEC-D0D6BE71DAF5}" srcId="{091FB124-E4E6-486C-B906-50F31F72C570}" destId="{9D5666F3-1D07-4562-B3FE-B08217E1B55B}" srcOrd="1" destOrd="0" parTransId="{14BB9712-657F-4D88-ADF8-8FDD76205660}" sibTransId="{9D300806-635C-4F70-9A0A-7205D0ABFBD2}"/>
    <dgm:cxn modelId="{77473AA2-5E3E-4836-A9C6-631ADA37D4A8}" type="presOf" srcId="{10ECF6B7-EACC-4528-87F4-2C642E3CBA47}" destId="{C5ADCD2A-3061-4783-BF03-04F57E68D395}" srcOrd="0" destOrd="0" presId="urn:microsoft.com/office/officeart/2005/8/layout/vProcess5"/>
    <dgm:cxn modelId="{603CAC23-8A3F-4822-9E64-FE321B19ADFF}" type="presOf" srcId="{9D5666F3-1D07-4562-B3FE-B08217E1B55B}" destId="{D55861A9-5AC1-4C8E-874E-FD2ADB387755}" srcOrd="1" destOrd="0" presId="urn:microsoft.com/office/officeart/2005/8/layout/vProcess5"/>
    <dgm:cxn modelId="{256AB4D6-13D6-4C47-85E4-8B63E6BA05AF}" type="presOf" srcId="{10ECF6B7-EACC-4528-87F4-2C642E3CBA47}" destId="{88149A72-49AF-46AA-A39F-9E93E15924BC}" srcOrd="1" destOrd="0" presId="urn:microsoft.com/office/officeart/2005/8/layout/vProcess5"/>
    <dgm:cxn modelId="{2AF60148-FDA9-43A8-9FBB-DF4787B4C9B2}" srcId="{091FB124-E4E6-486C-B906-50F31F72C570}" destId="{ED86B59D-3CCB-470B-A2AB-DEB7DDB15DAE}" srcOrd="7" destOrd="0" parTransId="{B6FE0064-476F-4887-8BD4-1A58C1EA6F9B}" sibTransId="{E7ACC2C3-9C36-4164-A7C9-31BAC3B20038}"/>
    <dgm:cxn modelId="{997CA50E-8A72-427F-810B-DEF1C54A130A}" srcId="{091FB124-E4E6-486C-B906-50F31F72C570}" destId="{DDD26358-B5C1-4E6E-A24F-9564B4288B36}" srcOrd="0" destOrd="0" parTransId="{1DFFF2B6-1FD5-4358-9CCD-0D5C58CC8289}" sibTransId="{6123163E-FEA4-4857-8046-50E73263A82C}"/>
    <dgm:cxn modelId="{0EAA854A-5054-4BC4-8337-B9ABE65EC39B}" type="presOf" srcId="{953D5613-DC99-4DB1-8001-E5540C0E7BFD}" destId="{B2EC619E-486D-4CA1-9B6C-4C639031B162}" srcOrd="0" destOrd="0" presId="urn:microsoft.com/office/officeart/2005/8/layout/vProcess5"/>
    <dgm:cxn modelId="{3E1F4FB4-F5CC-4ADE-87B0-5D607E9EF996}" type="presOf" srcId="{DDD26358-B5C1-4E6E-A24F-9564B4288B36}" destId="{FF559765-60B1-4C6D-B839-EB1CEAE7E2CE}" srcOrd="0" destOrd="0" presId="urn:microsoft.com/office/officeart/2005/8/layout/vProcess5"/>
    <dgm:cxn modelId="{42471643-B8B4-4048-AA0C-C6FA740F9DC7}" srcId="{091FB124-E4E6-486C-B906-50F31F72C570}" destId="{DE78DC88-A138-42B1-AF08-3A4BC1AEE717}" srcOrd="6" destOrd="0" parTransId="{FDE0F7F3-1678-45AA-9A02-EACC0B5F38EA}" sibTransId="{273FEDEA-5696-4B4C-9C56-D55D9E01D818}"/>
    <dgm:cxn modelId="{CD840804-4676-448E-BD2D-3B1EE77FDC28}" type="presOf" srcId="{37E155E1-32C7-48C5-BA0F-B67A8DB2F183}" destId="{4F4FA002-C58E-4219-BBE8-B8760F0714DC}" srcOrd="1" destOrd="0" presId="urn:microsoft.com/office/officeart/2005/8/layout/vProcess5"/>
    <dgm:cxn modelId="{88460756-AF94-48C3-A356-CD6E5BA6FDBB}" type="presOf" srcId="{953D5613-DC99-4DB1-8001-E5540C0E7BFD}" destId="{35CC7C8E-C108-4F66-9850-3F42FA4B0246}" srcOrd="1" destOrd="0" presId="urn:microsoft.com/office/officeart/2005/8/layout/vProcess5"/>
    <dgm:cxn modelId="{9DF965D1-C736-4361-B668-5DE0E8D1807D}" type="presParOf" srcId="{6A3318C3-AEA5-4BFF-91B2-F30028B3491B}" destId="{007BB123-96D9-47EF-A906-9883C050FB9B}" srcOrd="0" destOrd="0" presId="urn:microsoft.com/office/officeart/2005/8/layout/vProcess5"/>
    <dgm:cxn modelId="{E8F73A59-64F8-4B20-A7A8-75789A0C1588}" type="presParOf" srcId="{6A3318C3-AEA5-4BFF-91B2-F30028B3491B}" destId="{FF559765-60B1-4C6D-B839-EB1CEAE7E2CE}" srcOrd="1" destOrd="0" presId="urn:microsoft.com/office/officeart/2005/8/layout/vProcess5"/>
    <dgm:cxn modelId="{E8999267-2DCC-4FD1-BEBD-81503B57C100}" type="presParOf" srcId="{6A3318C3-AEA5-4BFF-91B2-F30028B3491B}" destId="{FDA99B8A-359C-4E27-9CB4-F3C4F66E3F5B}" srcOrd="2" destOrd="0" presId="urn:microsoft.com/office/officeart/2005/8/layout/vProcess5"/>
    <dgm:cxn modelId="{45DEB44A-067E-48B4-B718-2622E06C5A6E}" type="presParOf" srcId="{6A3318C3-AEA5-4BFF-91B2-F30028B3491B}" destId="{7D344A0F-7698-49EA-8CF1-5D5489C7D3CD}" srcOrd="3" destOrd="0" presId="urn:microsoft.com/office/officeart/2005/8/layout/vProcess5"/>
    <dgm:cxn modelId="{B0F55156-6169-4F38-9E95-64AF0A558D63}" type="presParOf" srcId="{6A3318C3-AEA5-4BFF-91B2-F30028B3491B}" destId="{B2EC619E-486D-4CA1-9B6C-4C639031B162}" srcOrd="4" destOrd="0" presId="urn:microsoft.com/office/officeart/2005/8/layout/vProcess5"/>
    <dgm:cxn modelId="{AF33A7A2-6ADB-49B2-9FAD-9CBB6D860CB7}" type="presParOf" srcId="{6A3318C3-AEA5-4BFF-91B2-F30028B3491B}" destId="{C5ADCD2A-3061-4783-BF03-04F57E68D395}" srcOrd="5" destOrd="0" presId="urn:microsoft.com/office/officeart/2005/8/layout/vProcess5"/>
    <dgm:cxn modelId="{99B48BA8-F9D3-484C-B58A-1301D3F18ED1}" type="presParOf" srcId="{6A3318C3-AEA5-4BFF-91B2-F30028B3491B}" destId="{4A3EB45F-5184-4503-B02C-7050535C043D}" srcOrd="6" destOrd="0" presId="urn:microsoft.com/office/officeart/2005/8/layout/vProcess5"/>
    <dgm:cxn modelId="{EDF85C3B-BE22-46D6-8502-B14CAE7773FA}" type="presParOf" srcId="{6A3318C3-AEA5-4BFF-91B2-F30028B3491B}" destId="{5DD138EC-0F7D-464F-B00F-759D3E673082}" srcOrd="7" destOrd="0" presId="urn:microsoft.com/office/officeart/2005/8/layout/vProcess5"/>
    <dgm:cxn modelId="{62B8ABA7-FD8E-4078-8AD0-0BF12C7BCF65}" type="presParOf" srcId="{6A3318C3-AEA5-4BFF-91B2-F30028B3491B}" destId="{3840E24B-7DEA-4D8D-A870-0B6C222ACBC5}" srcOrd="8" destOrd="0" presId="urn:microsoft.com/office/officeart/2005/8/layout/vProcess5"/>
    <dgm:cxn modelId="{D4FF7296-19CA-4D8D-8E22-5D5BAF47D44C}" type="presParOf" srcId="{6A3318C3-AEA5-4BFF-91B2-F30028B3491B}" destId="{CCA05E42-D52B-4A4F-AE51-B9F3DF98DBEF}" srcOrd="9" destOrd="0" presId="urn:microsoft.com/office/officeart/2005/8/layout/vProcess5"/>
    <dgm:cxn modelId="{42253B3D-6F31-436C-B47B-E3A78156D92C}" type="presParOf" srcId="{6A3318C3-AEA5-4BFF-91B2-F30028B3491B}" destId="{F6F91BC4-59EE-454E-A3F1-02AEDD0C18A0}" srcOrd="10" destOrd="0" presId="urn:microsoft.com/office/officeart/2005/8/layout/vProcess5"/>
    <dgm:cxn modelId="{053561B4-B4B4-4CDD-949B-63DAE206C569}" type="presParOf" srcId="{6A3318C3-AEA5-4BFF-91B2-F30028B3491B}" destId="{D55861A9-5AC1-4C8E-874E-FD2ADB387755}" srcOrd="11" destOrd="0" presId="urn:microsoft.com/office/officeart/2005/8/layout/vProcess5"/>
    <dgm:cxn modelId="{D9CBAC64-195E-485E-8757-3C9A6093A62B}" type="presParOf" srcId="{6A3318C3-AEA5-4BFF-91B2-F30028B3491B}" destId="{4F4FA002-C58E-4219-BBE8-B8760F0714DC}" srcOrd="12" destOrd="0" presId="urn:microsoft.com/office/officeart/2005/8/layout/vProcess5"/>
    <dgm:cxn modelId="{28619C3E-2320-456A-889E-26FBF6C709DA}" type="presParOf" srcId="{6A3318C3-AEA5-4BFF-91B2-F30028B3491B}" destId="{35CC7C8E-C108-4F66-9850-3F42FA4B0246}" srcOrd="13" destOrd="0" presId="urn:microsoft.com/office/officeart/2005/8/layout/vProcess5"/>
    <dgm:cxn modelId="{DF711C6D-D1D8-412E-AE37-9B150E607C6A}" type="presParOf" srcId="{6A3318C3-AEA5-4BFF-91B2-F30028B3491B}" destId="{88149A72-49AF-46AA-A39F-9E93E15924B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9AB0C-2599-41CE-BD71-17A4F28CBEBC}">
      <dsp:nvSpPr>
        <dsp:cNvPr id="0" name=""/>
        <dsp:cNvSpPr/>
      </dsp:nvSpPr>
      <dsp:spPr>
        <a:xfrm>
          <a:off x="1461079" y="-180942"/>
          <a:ext cx="2685034" cy="1517394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latin typeface="Arial" panose="020B0604020202020204" pitchFamily="34" charset="0"/>
              <a:cs typeface="Arial" panose="020B0604020202020204" pitchFamily="34" charset="0"/>
            </a:rPr>
            <a:t>ГАУ РЦВПДМИ</a:t>
          </a:r>
        </a:p>
      </dsp:txBody>
      <dsp:txXfrm>
        <a:off x="1535152" y="-106869"/>
        <a:ext cx="2536888" cy="1369248"/>
      </dsp:txXfrm>
    </dsp:sp>
    <dsp:sp modelId="{24233F4F-B745-42C7-A06B-2437A066F575}">
      <dsp:nvSpPr>
        <dsp:cNvPr id="0" name=""/>
        <dsp:cNvSpPr/>
      </dsp:nvSpPr>
      <dsp:spPr>
        <a:xfrm>
          <a:off x="873370" y="577754"/>
          <a:ext cx="3860451" cy="3860451"/>
        </a:xfrm>
        <a:custGeom>
          <a:avLst/>
          <a:gdLst/>
          <a:ahLst/>
          <a:cxnLst/>
          <a:rect l="0" t="0" r="0" b="0"/>
          <a:pathLst>
            <a:path>
              <a:moveTo>
                <a:pt x="3277675" y="548144"/>
              </a:moveTo>
              <a:arcTo wR="1930225" hR="1930225" stAng="18856385" swAng="120693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29163-9A99-4460-A92F-4106D40078E0}">
      <dsp:nvSpPr>
        <dsp:cNvPr id="0" name=""/>
        <dsp:cNvSpPr/>
      </dsp:nvSpPr>
      <dsp:spPr>
        <a:xfrm>
          <a:off x="3255647" y="1679821"/>
          <a:ext cx="2956349" cy="1656317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ВОЛОНТЕРСКИЕ ОБЪЕДИНЕНИЯ В МУНИЦИПАЛИТЕТАХ</a:t>
          </a:r>
        </a:p>
      </dsp:txBody>
      <dsp:txXfrm>
        <a:off x="3336502" y="1760676"/>
        <a:ext cx="2794639" cy="1494607"/>
      </dsp:txXfrm>
    </dsp:sp>
    <dsp:sp modelId="{80A63D6B-92A3-4B46-86D9-32ABD3E8EB02}">
      <dsp:nvSpPr>
        <dsp:cNvPr id="0" name=""/>
        <dsp:cNvSpPr/>
      </dsp:nvSpPr>
      <dsp:spPr>
        <a:xfrm>
          <a:off x="873370" y="577754"/>
          <a:ext cx="3860451" cy="3860451"/>
        </a:xfrm>
        <a:custGeom>
          <a:avLst/>
          <a:gdLst/>
          <a:ahLst/>
          <a:cxnLst/>
          <a:rect l="0" t="0" r="0" b="0"/>
          <a:pathLst>
            <a:path>
              <a:moveTo>
                <a:pt x="3671322" y="2763503"/>
              </a:moveTo>
              <a:arcTo wR="1930225" hR="1930225" stAng="1534529" swAng="99360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76D0E5-551B-486B-A0BD-6B4058A1D245}">
      <dsp:nvSpPr>
        <dsp:cNvPr id="0" name=""/>
        <dsp:cNvSpPr/>
      </dsp:nvSpPr>
      <dsp:spPr>
        <a:xfrm>
          <a:off x="1376028" y="3660845"/>
          <a:ext cx="2855134" cy="1554720"/>
        </a:xfrm>
        <a:prstGeom prst="roundRect">
          <a:avLst/>
        </a:prstGeom>
        <a:solidFill>
          <a:srgbClr val="FF5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latin typeface="Arial" panose="020B0604020202020204" pitchFamily="34" charset="0"/>
              <a:cs typeface="Arial" panose="020B0604020202020204" pitchFamily="34" charset="0"/>
            </a:rPr>
            <a:t>ВСЕГО – БОЛЕЕ 160 ВОЛОНТЕРСКИХ ОБЪЕДИНЕНИЙ</a:t>
          </a:r>
        </a:p>
      </dsp:txBody>
      <dsp:txXfrm>
        <a:off x="1451923" y="3736740"/>
        <a:ext cx="2703344" cy="1402930"/>
      </dsp:txXfrm>
    </dsp:sp>
    <dsp:sp modelId="{85D5D559-4A2A-4AE8-8E7B-E90D8B295D09}">
      <dsp:nvSpPr>
        <dsp:cNvPr id="0" name=""/>
        <dsp:cNvSpPr/>
      </dsp:nvSpPr>
      <dsp:spPr>
        <a:xfrm>
          <a:off x="872953" y="577296"/>
          <a:ext cx="3860451" cy="3860451"/>
        </a:xfrm>
        <a:custGeom>
          <a:avLst/>
          <a:gdLst/>
          <a:ahLst/>
          <a:cxnLst/>
          <a:rect l="0" t="0" r="0" b="0"/>
          <a:pathLst>
            <a:path>
              <a:moveTo>
                <a:pt x="499176" y="3225551"/>
              </a:moveTo>
              <a:arcTo wR="1930225" hR="1930225" stAng="8270994" swAng="101633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58574-0E98-4563-9465-AA5AAE762F74}">
      <dsp:nvSpPr>
        <dsp:cNvPr id="0" name=""/>
        <dsp:cNvSpPr/>
      </dsp:nvSpPr>
      <dsp:spPr>
        <a:xfrm>
          <a:off x="-316856" y="1744844"/>
          <a:ext cx="2380454" cy="15796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ВОЛОНТЕРСКИЕ ЦЕНТРЫ НА БАЗЕ ОБРАЗОВАТЕЛЬНЫХ ОРГАНИЗАЦИЙ</a:t>
          </a:r>
        </a:p>
      </dsp:txBody>
      <dsp:txXfrm>
        <a:off x="-239745" y="1821955"/>
        <a:ext cx="2226232" cy="1425395"/>
      </dsp:txXfrm>
    </dsp:sp>
    <dsp:sp modelId="{B73A76AE-8D83-41B1-B793-D08965BC054B}">
      <dsp:nvSpPr>
        <dsp:cNvPr id="0" name=""/>
        <dsp:cNvSpPr/>
      </dsp:nvSpPr>
      <dsp:spPr>
        <a:xfrm>
          <a:off x="873026" y="578087"/>
          <a:ext cx="3860451" cy="3860451"/>
        </a:xfrm>
        <a:custGeom>
          <a:avLst/>
          <a:gdLst/>
          <a:ahLst/>
          <a:cxnLst/>
          <a:rect l="0" t="0" r="0" b="0"/>
          <a:pathLst>
            <a:path>
              <a:moveTo>
                <a:pt x="160418" y="1159801"/>
              </a:moveTo>
              <a:arcTo wR="1930225" hR="1930225" stAng="12211454" swAng="13317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D5EB8-128C-4F8B-8328-B1F3C41459A9}">
      <dsp:nvSpPr>
        <dsp:cNvPr id="0" name=""/>
        <dsp:cNvSpPr/>
      </dsp:nvSpPr>
      <dsp:spPr>
        <a:xfrm>
          <a:off x="0" y="403151"/>
          <a:ext cx="3394720" cy="1790100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73 отделения</a:t>
          </a:r>
          <a:endParaRPr lang="ru-RU" sz="4500" kern="1200" dirty="0"/>
        </a:p>
      </dsp:txBody>
      <dsp:txXfrm>
        <a:off x="87385" y="490536"/>
        <a:ext cx="3219950" cy="1615330"/>
      </dsp:txXfrm>
    </dsp:sp>
    <dsp:sp modelId="{50A0BFDD-F226-4986-8F2B-DF7377838177}">
      <dsp:nvSpPr>
        <dsp:cNvPr id="0" name=""/>
        <dsp:cNvSpPr/>
      </dsp:nvSpPr>
      <dsp:spPr>
        <a:xfrm>
          <a:off x="0" y="2314407"/>
          <a:ext cx="3394720" cy="1790100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20 тысяч волонтеров</a:t>
          </a:r>
          <a:endParaRPr lang="ru-RU" sz="4500" kern="1200" dirty="0"/>
        </a:p>
      </dsp:txBody>
      <dsp:txXfrm>
        <a:off x="87385" y="2401792"/>
        <a:ext cx="3219950" cy="1615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9D11C-125E-4A0E-82D2-1D88239CF9F4}">
      <dsp:nvSpPr>
        <dsp:cNvPr id="0" name=""/>
        <dsp:cNvSpPr/>
      </dsp:nvSpPr>
      <dsp:spPr>
        <a:xfrm>
          <a:off x="1941596" y="705289"/>
          <a:ext cx="1555836" cy="1011293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Общение</a:t>
          </a:r>
          <a:endParaRPr lang="ru-RU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990963" y="754656"/>
        <a:ext cx="1457102" cy="912559"/>
      </dsp:txXfrm>
    </dsp:sp>
    <dsp:sp modelId="{2DF1E2F0-BD48-4594-A2C0-C52B42DA910C}">
      <dsp:nvSpPr>
        <dsp:cNvPr id="0" name=""/>
        <dsp:cNvSpPr/>
      </dsp:nvSpPr>
      <dsp:spPr>
        <a:xfrm>
          <a:off x="727795" y="1246107"/>
          <a:ext cx="4041665" cy="4041665"/>
        </a:xfrm>
        <a:custGeom>
          <a:avLst/>
          <a:gdLst/>
          <a:ahLst/>
          <a:cxnLst/>
          <a:rect l="0" t="0" r="0" b="0"/>
          <a:pathLst>
            <a:path>
              <a:moveTo>
                <a:pt x="3191260" y="272988"/>
              </a:moveTo>
              <a:arcTo wR="2144265" hR="2144265" stAng="17953642" swAng="1211211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EF090F-5458-4C5A-925A-BF35CBA53E1C}">
      <dsp:nvSpPr>
        <dsp:cNvPr id="0" name=""/>
        <dsp:cNvSpPr/>
      </dsp:nvSpPr>
      <dsp:spPr>
        <a:xfrm>
          <a:off x="3844763" y="2162058"/>
          <a:ext cx="1555836" cy="1011293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Новые знакомства</a:t>
          </a:r>
          <a:endParaRPr lang="ru-RU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894130" y="2211425"/>
        <a:ext cx="1457102" cy="912559"/>
      </dsp:txXfrm>
    </dsp:sp>
    <dsp:sp modelId="{BFB92AAF-1057-4B3A-B313-E5F23C2FAD48}">
      <dsp:nvSpPr>
        <dsp:cNvPr id="0" name=""/>
        <dsp:cNvSpPr/>
      </dsp:nvSpPr>
      <dsp:spPr>
        <a:xfrm>
          <a:off x="625456" y="1286704"/>
          <a:ext cx="4041665" cy="4041665"/>
        </a:xfrm>
        <a:custGeom>
          <a:avLst/>
          <a:gdLst/>
          <a:ahLst/>
          <a:cxnLst/>
          <a:rect l="0" t="0" r="0" b="0"/>
          <a:pathLst>
            <a:path>
              <a:moveTo>
                <a:pt x="4283383" y="2292766"/>
              </a:moveTo>
              <a:arcTo wR="2144265" hR="2144265" stAng="21838270" swAng="1359472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377E57-6809-413C-B232-25BB8DA471BC}">
      <dsp:nvSpPr>
        <dsp:cNvPr id="0" name=""/>
        <dsp:cNvSpPr/>
      </dsp:nvSpPr>
      <dsp:spPr>
        <a:xfrm>
          <a:off x="3517494" y="3848745"/>
          <a:ext cx="1555836" cy="1011293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Получение опыта работы </a:t>
          </a:r>
          <a:endParaRPr lang="ru-RU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566861" y="3898112"/>
        <a:ext cx="1457102" cy="912559"/>
      </dsp:txXfrm>
    </dsp:sp>
    <dsp:sp modelId="{4BAD02E4-1A7F-4A70-A63E-77B50C0029B2}">
      <dsp:nvSpPr>
        <dsp:cNvPr id="0" name=""/>
        <dsp:cNvSpPr/>
      </dsp:nvSpPr>
      <dsp:spPr>
        <a:xfrm>
          <a:off x="907063" y="970565"/>
          <a:ext cx="4041665" cy="4041665"/>
        </a:xfrm>
        <a:custGeom>
          <a:avLst/>
          <a:gdLst/>
          <a:ahLst/>
          <a:cxnLst/>
          <a:rect l="0" t="0" r="0" b="0"/>
          <a:pathLst>
            <a:path>
              <a:moveTo>
                <a:pt x="2407303" y="4272337"/>
              </a:moveTo>
              <a:arcTo wR="2144265" hR="2144265" stAng="4977225" swAng="845550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2790A4-6179-47E9-89C8-E3D01B10DA49}">
      <dsp:nvSpPr>
        <dsp:cNvPr id="0" name=""/>
        <dsp:cNvSpPr/>
      </dsp:nvSpPr>
      <dsp:spPr>
        <a:xfrm>
          <a:off x="555045" y="3831455"/>
          <a:ext cx="1555836" cy="1011293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Возможность приобретения новых компетенций</a:t>
          </a:r>
          <a:endParaRPr lang="ru-RU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604412" y="3880822"/>
        <a:ext cx="1457102" cy="912559"/>
      </dsp:txXfrm>
    </dsp:sp>
    <dsp:sp modelId="{7D4D75A2-A5DF-434C-9DB2-89B56FCA6572}">
      <dsp:nvSpPr>
        <dsp:cNvPr id="0" name=""/>
        <dsp:cNvSpPr/>
      </dsp:nvSpPr>
      <dsp:spPr>
        <a:xfrm>
          <a:off x="670291" y="704415"/>
          <a:ext cx="4041665" cy="4041665"/>
        </a:xfrm>
        <a:custGeom>
          <a:avLst/>
          <a:gdLst/>
          <a:ahLst/>
          <a:cxnLst/>
          <a:rect l="0" t="0" r="0" b="0"/>
          <a:pathLst>
            <a:path>
              <a:moveTo>
                <a:pt x="227448" y="3105352"/>
              </a:moveTo>
              <a:arcTo wR="2144265" hR="2144265" stAng="9202257" swAng="1359472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BDC28-0AAC-4B8C-A95A-633228B1218E}">
      <dsp:nvSpPr>
        <dsp:cNvPr id="0" name=""/>
        <dsp:cNvSpPr/>
      </dsp:nvSpPr>
      <dsp:spPr>
        <a:xfrm>
          <a:off x="0" y="1950655"/>
          <a:ext cx="1555836" cy="1011293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Социализация</a:t>
          </a:r>
          <a:endParaRPr lang="ru-RU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9367" y="2000022"/>
        <a:ext cx="1457102" cy="912559"/>
      </dsp:txXfrm>
    </dsp:sp>
    <dsp:sp modelId="{5532236E-DBED-4BBE-A8D1-5116BAB82F4A}">
      <dsp:nvSpPr>
        <dsp:cNvPr id="0" name=""/>
        <dsp:cNvSpPr/>
      </dsp:nvSpPr>
      <dsp:spPr>
        <a:xfrm>
          <a:off x="497885" y="1288140"/>
          <a:ext cx="4041665" cy="4041665"/>
        </a:xfrm>
        <a:custGeom>
          <a:avLst/>
          <a:gdLst/>
          <a:ahLst/>
          <a:cxnLst/>
          <a:rect l="0" t="0" r="0" b="0"/>
          <a:pathLst>
            <a:path>
              <a:moveTo>
                <a:pt x="515840" y="749236"/>
              </a:moveTo>
              <a:arcTo wR="2144265" hR="2144265" stAng="13235147" swAng="1211211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59765-60B1-4C6D-B839-EB1CEAE7E2CE}">
      <dsp:nvSpPr>
        <dsp:cNvPr id="0" name=""/>
        <dsp:cNvSpPr/>
      </dsp:nvSpPr>
      <dsp:spPr>
        <a:xfrm>
          <a:off x="971571" y="111282"/>
          <a:ext cx="7040880" cy="881377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ОБУЧЕНИЕ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7386" y="137097"/>
        <a:ext cx="5986682" cy="829747"/>
      </dsp:txXfrm>
    </dsp:sp>
    <dsp:sp modelId="{FDA99B8A-359C-4E27-9CB4-F3C4F66E3F5B}">
      <dsp:nvSpPr>
        <dsp:cNvPr id="0" name=""/>
        <dsp:cNvSpPr/>
      </dsp:nvSpPr>
      <dsp:spPr>
        <a:xfrm>
          <a:off x="971608" y="1001570"/>
          <a:ext cx="7040880" cy="88137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МЕТОДИКА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7423" y="1027385"/>
        <a:ext cx="5890574" cy="829747"/>
      </dsp:txXfrm>
    </dsp:sp>
    <dsp:sp modelId="{7D344A0F-7698-49EA-8CF1-5D5489C7D3CD}">
      <dsp:nvSpPr>
        <dsp:cNvPr id="0" name=""/>
        <dsp:cNvSpPr/>
      </dsp:nvSpPr>
      <dsp:spPr>
        <a:xfrm>
          <a:off x="971575" y="1891849"/>
          <a:ext cx="7040880" cy="881377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СТАЖИРОВКИ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7390" y="1917664"/>
        <a:ext cx="5890574" cy="829747"/>
      </dsp:txXfrm>
    </dsp:sp>
    <dsp:sp modelId="{B2EC619E-486D-4CA1-9B6C-4C639031B162}">
      <dsp:nvSpPr>
        <dsp:cNvPr id="0" name=""/>
        <dsp:cNvSpPr/>
      </dsp:nvSpPr>
      <dsp:spPr>
        <a:xfrm>
          <a:off x="971577" y="2782128"/>
          <a:ext cx="7061228" cy="881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ФОРУМНАЯ КАМПАНИЯ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7392" y="2807943"/>
        <a:ext cx="5907747" cy="829747"/>
      </dsp:txXfrm>
    </dsp:sp>
    <dsp:sp modelId="{C5ADCD2A-3061-4783-BF03-04F57E68D395}">
      <dsp:nvSpPr>
        <dsp:cNvPr id="0" name=""/>
        <dsp:cNvSpPr/>
      </dsp:nvSpPr>
      <dsp:spPr>
        <a:xfrm>
          <a:off x="971580" y="3672407"/>
          <a:ext cx="7040880" cy="881377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МОТИВАЦИЯ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7395" y="3698222"/>
        <a:ext cx="5890574" cy="829747"/>
      </dsp:txXfrm>
    </dsp:sp>
    <dsp:sp modelId="{4A3EB45F-5184-4503-B02C-7050535C043D}">
      <dsp:nvSpPr>
        <dsp:cNvPr id="0" name=""/>
        <dsp:cNvSpPr/>
      </dsp:nvSpPr>
      <dsp:spPr>
        <a:xfrm>
          <a:off x="8571104" y="768087"/>
          <a:ext cx="572895" cy="5728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8700005" y="768087"/>
        <a:ext cx="315093" cy="431103"/>
      </dsp:txXfrm>
    </dsp:sp>
    <dsp:sp modelId="{5DD138EC-0F7D-464F-B00F-759D3E673082}">
      <dsp:nvSpPr>
        <dsp:cNvPr id="0" name=""/>
        <dsp:cNvSpPr/>
      </dsp:nvSpPr>
      <dsp:spPr>
        <a:xfrm>
          <a:off x="8506191" y="1632184"/>
          <a:ext cx="572895" cy="5728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8635092" y="1632184"/>
        <a:ext cx="315093" cy="431103"/>
      </dsp:txXfrm>
    </dsp:sp>
    <dsp:sp modelId="{3840E24B-7DEA-4D8D-A870-0B6C222ACBC5}">
      <dsp:nvSpPr>
        <dsp:cNvPr id="0" name=""/>
        <dsp:cNvSpPr/>
      </dsp:nvSpPr>
      <dsp:spPr>
        <a:xfrm>
          <a:off x="8318097" y="2496280"/>
          <a:ext cx="572895" cy="5728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8446998" y="2496280"/>
        <a:ext cx="315093" cy="431103"/>
      </dsp:txXfrm>
    </dsp:sp>
    <dsp:sp modelId="{CCA05E42-D52B-4A4F-AE51-B9F3DF98DBEF}">
      <dsp:nvSpPr>
        <dsp:cNvPr id="0" name=""/>
        <dsp:cNvSpPr/>
      </dsp:nvSpPr>
      <dsp:spPr>
        <a:xfrm>
          <a:off x="8119806" y="3360373"/>
          <a:ext cx="572895" cy="5728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8248707" y="3360373"/>
        <a:ext cx="315093" cy="431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0.69687</cdr:x>
      <cdr:y>0.07805</cdr:y>
    </cdr:from>
    <cdr:to>
      <cdr:x>0.97249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72179" y="404664"/>
          <a:ext cx="2520270" cy="47799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endParaRPr lang="ru-RU" sz="1600" b="1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/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Примечание:</a:t>
          </a:r>
        </a:p>
        <a:p xmlns:a="http://schemas.openxmlformats.org/drawingml/2006/main">
          <a:pPr algn="l"/>
          <a:endParaRPr lang="ru-RU" sz="1600" b="1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marL="342900" indent="-342900" algn="l">
            <a:buAutoNum type="arabicPeriod"/>
          </a:pP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 Республике Башкортостан по итогам ежегодного опроса наблюдается расширение сети ВО.</a:t>
          </a:r>
        </a:p>
        <a:p xmlns:a="http://schemas.openxmlformats.org/drawingml/2006/main">
          <a:pPr marL="342900" indent="-342900" algn="l">
            <a:buAutoNum type="arabicPeriod"/>
          </a:pP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Количество, занимающихся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волонтерством</a:t>
          </a: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на постоянной основе – 10,0 тыс. человек.</a:t>
          </a:r>
        </a:p>
        <a:p xmlns:a="http://schemas.openxmlformats.org/drawingml/2006/main">
          <a:pPr algn="l"/>
          <a:endParaRPr lang="ru-RU" sz="1600" b="1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/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marL="171450" indent="-171450">
            <a:buFontTx/>
            <a:buChar char="-"/>
          </a:pP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1"/>
            <a:ext cx="5786438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 b="1">
                <a:sym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7562851" y="1"/>
            <a:ext cx="57912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>
                <a:sym typeface="Arial" pitchFamily="34" charset="0"/>
              </a:defRPr>
            </a:lvl1pPr>
          </a:lstStyle>
          <a:p>
            <a:pPr>
              <a:defRPr/>
            </a:pPr>
            <a:fld id="{F2337083-3EE0-4D1B-AD8D-B12E2AB1AA0D}" type="datetime1">
              <a:rPr lang="en-US" altLang="zh-CN"/>
              <a:pPr>
                <a:defRPr/>
              </a:pPr>
              <a:t>12/8/2017</a:t>
            </a:fld>
            <a:endParaRPr lang="ru-RU" altLang="zh-CN" sz="1200" b="1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503863" y="352425"/>
            <a:ext cx="234473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9701" name="Rectangle 5"/>
          <p:cNvSpPr>
            <a:spLocks noGrp="1" noRot="1" noChangeAspect="1" noChangeArrowheads="1" noTextEdit="1"/>
          </p:cNvSpPr>
          <p:nvPr/>
        </p:nvSpPr>
        <p:spPr bwMode="auto">
          <a:xfrm>
            <a:off x="1336676" y="2228851"/>
            <a:ext cx="1068387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0" tIns="45505" rIns="91010" bIns="45505"/>
          <a:lstStyle/>
          <a:p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4457701"/>
            <a:ext cx="578643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 b="1">
                <a:sym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7562851" y="4457701"/>
            <a:ext cx="57912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>
                <a:sym typeface="Arial" pitchFamily="34" charset="0"/>
              </a:defRPr>
            </a:lvl1pPr>
          </a:lstStyle>
          <a:p>
            <a:pPr>
              <a:defRPr/>
            </a:pPr>
            <a:fld id="{73B2A56C-2288-4566-8186-57E20976856D}" type="slidenum">
              <a:rPr lang="ru-RU" altLang="zh-CN"/>
              <a:pPr>
                <a:defRPr/>
              </a:pPr>
              <a:t>‹#›</a:t>
            </a:fld>
            <a:endParaRPr lang="ru-RU" altLang="zh-CN" sz="1200" b="1"/>
          </a:p>
        </p:txBody>
      </p:sp>
    </p:spTree>
    <p:extLst>
      <p:ext uri="{BB962C8B-B14F-4D97-AF65-F5344CB8AC3E}">
        <p14:creationId xmlns:p14="http://schemas.microsoft.com/office/powerpoint/2010/main" val="151314898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A120-D89C-4B0E-89B8-912A2A0C798A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9A206-03BD-4BAA-AC90-4FE488FBD86D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58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188D-C27A-4106-9FAF-CA52FFCA308A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B9983-27E6-460A-A95C-7AFE4916D722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05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922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21F69-A570-45D1-ABB9-DA07514587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076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986DC-DF80-493E-B52D-47C62FD726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10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585C-34AC-47EB-8F0A-E4FF7ADB7E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954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21E96-2176-4553-A232-1579AF6F43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243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87120-D221-4D15-AAA1-5F6703A44F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21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858A3-478E-4CFD-B638-CAE73B72B2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20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03F73-A12F-4CCC-985F-8BB6846B34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946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77B-B984-4742-8238-C7B3B7EA74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214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1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189F-1775-4E5A-8D68-722D55EC5A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9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5EAEE-B70E-4A1B-8B41-EE58CFEA4844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BBF10-AA99-41CA-A549-CEAE03249CAD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39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CD23D-A182-4C65-A1D6-8F2037C114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051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9745E-233B-4CB1-B6B3-0AC5A8565C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763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0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21F69-A570-45D1-ABB9-DA07514587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609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986DC-DF80-493E-B52D-47C62FD726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39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585C-34AC-47EB-8F0A-E4FF7ADB7E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648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21E96-2176-4553-A232-1579AF6F43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884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87120-D221-4D15-AAA1-5F6703A44F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862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858A3-478E-4CFD-B638-CAE73B72B2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034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03F73-A12F-4CCC-985F-8BB6846B34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984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77B-B984-4742-8238-C7B3B7EA74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4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A120-D89C-4B0E-89B8-912A2A0C798A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9A206-03BD-4BAA-AC90-4FE488FBD86D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164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0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189F-1775-4E5A-8D68-722D55EC5A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471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CD23D-A182-4C65-A1D6-8F2037C114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955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9745E-233B-4CB1-B6B3-0AC5A8565C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710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31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022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291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673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973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999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84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5986B-95EB-499A-9A6E-8DB4DBD158E2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C18F-87AB-4CFD-BEF0-EA044402018C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211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591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651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550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058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8BAEC-B4E6-4284-881D-41D81C07E2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3CFF0-C9E0-49CA-B839-54BC8A266A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699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21F69-A570-45D1-ABB9-DA07514587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581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986DC-DF80-493E-B52D-47C62FD726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677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585C-34AC-47EB-8F0A-E4FF7ADB7E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383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21E96-2176-4553-A232-1579AF6F43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280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87120-D221-4D15-AAA1-5F6703A44F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7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4AD1-6A92-43D6-9555-C06583185008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4A3B2-4358-4843-BFF2-0E9A63073518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734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858A3-478E-4CFD-B638-CAE73B72B2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302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03F73-A12F-4CCC-985F-8BB6846B34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2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77B-B984-4742-8238-C7B3B7EA74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312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189F-1775-4E5A-8D68-722D55EC5A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395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CD23D-A182-4C65-A1D6-8F2037C114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593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9745E-233B-4CB1-B6B3-0AC5A8565C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270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517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800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186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47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0A8A-17CA-4BFD-945E-2C43A4ABB76B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E871E-5A00-414E-AA50-D8CF19B8C9CC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10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60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336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792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517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430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638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490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4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940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2896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44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45981-7D91-4D58-9B51-4B51D3229E72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38C12-D97E-47C7-92F3-7A235E4AD96F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00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983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946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044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282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024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9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295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276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292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807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2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B8FF0-61B2-4E70-9526-5A90D6F3EEA5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F4518-4793-415A-A222-C7C9EEB93AC8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2042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341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09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30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883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119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014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955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002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300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95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3403-B714-4412-99DF-C970A1BCFCEF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3C1F0-6281-45EE-AEDB-4323FE3E70CB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1400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9673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2688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4895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4336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858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60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813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411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38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18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91B1C-FD22-4A6F-9B8B-16867A6DEB70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40887-13FC-44E8-AE5E-F45B3B7E884E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80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8210C2-DACE-48C0-9044-9F195377F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53418A6-336C-42AF-A907-15E08F4FE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BE362A-650E-4B3F-A9AF-DC82CC68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9AC1EA-F2C5-47EB-B613-D7C6ADF0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846522-391C-4F9B-8586-81B0E844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800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9680D-C90D-42CF-A04C-FA3673D2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2EA616-9717-4ACE-87E8-235F3E10C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02E52C-2DEF-483D-A526-F2AC6314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193329-1B16-47D3-BA5C-E3F04BF7F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24C20C7-D9DA-4DAF-BD09-12B51345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500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903D5C-C226-4159-86B1-F92683D04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66EE071-3E90-4D37-A1E7-3C937E11C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A0B6D8-A4B7-4099-BBE3-E97C0DFEE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B6A99E-4A79-43A5-A4C5-5165F798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171CDC-14DA-4D3B-ADEA-4EE05392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7798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B16F5D-A9FC-49F6-B13A-B79075DE3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BDB4E4-0B4D-433C-B439-D95F193B2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D4A40CD-EA5D-4865-B6CF-E851D5894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80F9981-7A61-411C-BF29-70973A836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E9ED75C-6874-4168-88CD-3DB76FF6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4A5CDA9-D5BE-4DDB-B9B6-AC5552E30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0541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262247-EF5B-4D05-9B2D-07C99BFA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284A8FB-2F85-4985-9B0B-0F773A8B5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9371360-AB40-473C-A6C9-888DBB45B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1F1C324-B4EE-4D9D-B419-B5658B340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29DCFD1-4DE9-4AC4-A11E-A04095B5B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D3A4EBC-6C18-4037-A65D-005A34BA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929069A-3492-4A8D-8B63-4060589B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61F2BDB-A778-4076-9D77-09E54A10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5813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960722-3D8E-4744-A66E-C2D5609E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AC0670C-8459-41C9-9E76-44243346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EF4DE61-9235-47A1-A10F-0413424B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8C3AC81-AD7E-43ED-8B2D-352482D4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647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4428F63-BC7C-48D6-B063-207F5F68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B8FC919-DF6D-4EC7-882C-12D5444A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35DA722-50B5-4F93-9D0C-517C88B9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4684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41A86A-B89D-41B3-B2AB-A5A656CF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9CA4C9-719F-4A3A-82B6-A5E717DFA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AB34B6-CCBA-47CD-8049-9511BFE8A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153F52-F491-40E2-BE5D-5396919E5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8B7B78-1FD2-484E-B655-F41DCA0C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D6EAD10-0D01-4A5E-AF2A-765FA93E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789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9EE73E-A380-4E33-9BB6-A31485E3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0AEECF3-6E37-4B2B-842F-4252F30FF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C2B4F05-7799-4A5E-9E03-8AEA7EE4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EF0CFFB-574A-41F3-89CC-96F1FA62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2BEBD7-83BD-4926-9E50-6BD25B069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2D6B09-5D65-4CAD-8E61-B695FD3F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4435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1B0563-950B-4428-A397-3F854E312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D4D88B5-184A-47EF-A3DD-424D96E41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A5CF4B-891F-43C9-90C5-4E7B307C6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35DF37-7096-42B0-9524-2E06F95C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EC6EA9-4D74-4C88-90C6-4A3AB225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5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5986B-95EB-499A-9A6E-8DB4DBD158E2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C18F-87AB-4CFD-BEF0-EA044402018C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71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3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47C59-29CA-4894-A328-A563EF318DFA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17B8-2941-410F-BB7D-04C14AD257E2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0645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DAA4234-6582-4DA4-AE28-A61D598DD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F8B7571-D8CB-4053-8BB6-B496FDD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4278C54-47E2-40BA-AE8E-73C93725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CE5953-7B68-4BD5-A697-6FAF7A8D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9221B9-5D89-4E6B-8928-9CA2F4FE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3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188D-C27A-4106-9FAF-CA52FFCA308A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B9983-27E6-460A-A95C-7AFE4916D722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44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5EAEE-B70E-4A1B-8B41-EE58CFEA4844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BBF10-AA99-41CA-A549-CEAE03249CAD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71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8BAEC-B4E6-4284-881D-41D81C07E2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3CFF0-C9E0-49CA-B839-54BC8A266A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38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48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03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65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23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41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4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4AD1-6A92-43D6-9555-C06583185008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4A3B2-4358-4843-BFF2-0E9A63073518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2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13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61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0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17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38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50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15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03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29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74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5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0A8A-17CA-4BFD-945E-2C43A4ABB76B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E871E-5A00-414E-AA50-D8CF19B8C9CC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87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80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04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18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0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77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9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45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97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83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58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9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45981-7D91-4D58-9B51-4B51D3229E72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38C12-D97E-47C7-92F3-7A235E4AD96F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06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60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73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56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22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0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11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232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617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44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41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9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B8FF0-61B2-4E70-9526-5A90D6F3EEA5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F4518-4793-415A-A222-C7C9EEB93AC8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7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48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23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228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20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20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0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23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724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760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97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3403-B714-4412-99DF-C970A1BCFCEF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3C1F0-6281-45EE-AEDB-4323FE3E70CB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554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1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13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14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080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019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23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0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861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42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574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21F69-A570-45D1-ABB9-DA07514587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5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91B1C-FD22-4A6F-9B8B-16867A6DEB70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40887-13FC-44E8-AE5E-F45B3B7E884E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525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986DC-DF80-493E-B52D-47C62FD726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778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585C-34AC-47EB-8F0A-E4FF7ADB7E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013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21E96-2176-4553-A232-1579AF6F43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255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87120-D221-4D15-AAA1-5F6703A44F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4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858A3-478E-4CFD-B638-CAE73B72B2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625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03F73-A12F-4CCC-985F-8BB6846B34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190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77B-B984-4742-8238-C7B3B7EA74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641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3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189F-1775-4E5A-8D68-722D55EC5A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387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CD23D-A182-4C65-A1D6-8F2037C114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172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9745E-233B-4CB1-B6B3-0AC5A8565C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2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0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47C59-29CA-4894-A328-A563EF318DFA}" type="datetime1">
              <a:rPr lang="en-US" altLang="zh-CN"/>
              <a:pPr>
                <a:defRPr/>
              </a:pPr>
              <a:t>12/8/2017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17B8-2941-410F-BB7D-04C14AD257E2}" type="slidenum">
              <a:rPr lang="ru-RU" altLang="zh-CN"/>
              <a:pPr>
                <a:defRPr/>
              </a:pPr>
              <a:t>‹#›</a:t>
            </a:fld>
            <a:endParaRPr lang="ru-RU" altLang="zh-CN" sz="1800" b="0">
              <a:solidFill>
                <a:srgbClr val="FF0000"/>
              </a:solidFill>
              <a:latin typeface="Verdana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487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4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95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512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662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93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92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589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572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945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9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49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8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>
                <a:sym typeface="Calibri" pitchFamily="34" charset="0"/>
              </a:rPr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>
                <a:sym typeface="Calibri" pitchFamily="34" charset="0"/>
              </a:rPr>
              <a:t>Образец текста</a:t>
            </a:r>
          </a:p>
          <a:p>
            <a:pPr lvl="1"/>
            <a:r>
              <a:rPr lang="ru-RU" altLang="zh-CN" smtClean="0">
                <a:sym typeface="Calibri" pitchFamily="34" charset="0"/>
              </a:rPr>
              <a:t>Второй уровень</a:t>
            </a:r>
          </a:p>
          <a:p>
            <a:pPr lvl="2"/>
            <a:r>
              <a:rPr lang="ru-RU" altLang="zh-CN" smtClean="0">
                <a:sym typeface="Calibri" pitchFamily="34" charset="0"/>
              </a:rPr>
              <a:t>Третий уровень</a:t>
            </a:r>
          </a:p>
          <a:p>
            <a:pPr lvl="3"/>
            <a:r>
              <a:rPr lang="ru-RU" altLang="zh-CN" smtClean="0">
                <a:sym typeface="Calibri" pitchFamily="34" charset="0"/>
              </a:rPr>
              <a:t>Четвертый уровень</a:t>
            </a:r>
          </a:p>
          <a:p>
            <a:pPr lvl="4"/>
            <a:r>
              <a:rPr lang="ru-RU" altLang="zh-CN" smtClean="0">
                <a:sym typeface="Calibri" pitchFamily="34" charset="0"/>
              </a:rPr>
              <a:t>Пятый уровень</a:t>
            </a:r>
          </a:p>
        </p:txBody>
      </p:sp>
      <p:sp>
        <p:nvSpPr>
          <p:cNvPr id="1028" name="Дата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2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 b="1">
                <a:solidFill>
                  <a:srgbClr val="898989"/>
                </a:solidFill>
                <a:latin typeface="+mn-lt"/>
                <a:sym typeface="Calibri" pitchFamily="34" charset="0"/>
              </a:defRPr>
            </a:lvl1pPr>
          </a:lstStyle>
          <a:p>
            <a:pPr>
              <a:defRPr/>
            </a:pPr>
            <a:fld id="{F610BF5C-B10E-415C-B3FD-76C9258D39B2}" type="datetime1">
              <a:rPr lang="en-US" altLang="zh-CN"/>
              <a:pPr>
                <a:defRPr/>
              </a:pPr>
              <a:t>12/8/2017</a:t>
            </a:fld>
            <a:endParaRPr lang="ru-RU" altLang="zh-CN" sz="1800"/>
          </a:p>
        </p:txBody>
      </p:sp>
      <p:sp>
        <p:nvSpPr>
          <p:cNvPr id="1029" name="Нижний колонтитул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2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200" b="1">
                <a:solidFill>
                  <a:srgbClr val="898989"/>
                </a:solidFill>
                <a:latin typeface="+mn-lt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Номер слайда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2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 b="1">
                <a:solidFill>
                  <a:srgbClr val="898989"/>
                </a:solidFill>
                <a:latin typeface="+mn-lt"/>
                <a:sym typeface="Calibri" pitchFamily="34" charset="0"/>
              </a:defRPr>
            </a:lvl1pPr>
          </a:lstStyle>
          <a:p>
            <a:pPr>
              <a:defRPr/>
            </a:pPr>
            <a:fld id="{8DEB2CE0-6FBF-41AD-9F0D-4330CFEF55BA}" type="slidenum">
              <a:rPr lang="ru-RU" altLang="zh-CN"/>
              <a:pPr>
                <a:defRPr/>
              </a:pPr>
              <a:t>‹#›</a:t>
            </a:fld>
            <a:endParaRPr lang="ru-RU" altLang="zh-CN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354DD2CC-8A39-468A-94AB-129B57F76FC3}" type="datetime1">
              <a:rPr lang="ru-RU" smtClean="0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224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354DD2CC-8A39-468A-94AB-129B57F76FC3}" type="datetime1">
              <a:rPr lang="ru-RU" smtClean="0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024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328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354DD2CC-8A39-468A-94AB-129B57F76FC3}" type="datetime1">
              <a:rPr lang="ru-RU" smtClean="0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238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053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1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455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63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A339A6-B388-481A-AE0C-DBB8C8A9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13368C-2681-418F-A399-7B0C6351E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3E9C6C-EACF-44D6-AFDA-EFF38069A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7DF89E3-1A6C-434F-A82D-9F13E8FEFA5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08.12.2017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54895F-CFE3-4066-B730-CC210A793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C83EE7-81B4-44E2-9E64-DAA91431A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EF65E754-1737-4D6A-B732-644B788B2E2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834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>
                <a:sym typeface="Calibri" pitchFamily="34" charset="0"/>
              </a:rPr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>
                <a:sym typeface="Calibri" pitchFamily="34" charset="0"/>
              </a:rPr>
              <a:t>Образец текста</a:t>
            </a:r>
          </a:p>
          <a:p>
            <a:pPr lvl="1"/>
            <a:r>
              <a:rPr lang="ru-RU" altLang="zh-CN" smtClean="0">
                <a:sym typeface="Calibri" pitchFamily="34" charset="0"/>
              </a:rPr>
              <a:t>Второй уровень</a:t>
            </a:r>
          </a:p>
          <a:p>
            <a:pPr lvl="2"/>
            <a:r>
              <a:rPr lang="ru-RU" altLang="zh-CN" smtClean="0">
                <a:sym typeface="Calibri" pitchFamily="34" charset="0"/>
              </a:rPr>
              <a:t>Третий уровень</a:t>
            </a:r>
          </a:p>
          <a:p>
            <a:pPr lvl="3"/>
            <a:r>
              <a:rPr lang="ru-RU" altLang="zh-CN" smtClean="0">
                <a:sym typeface="Calibri" pitchFamily="34" charset="0"/>
              </a:rPr>
              <a:t>Четвертый уровень</a:t>
            </a:r>
          </a:p>
          <a:p>
            <a:pPr lvl="4"/>
            <a:r>
              <a:rPr lang="ru-RU" altLang="zh-CN" smtClean="0">
                <a:sym typeface="Calibri" pitchFamily="34" charset="0"/>
              </a:rPr>
              <a:t>Пятый уровень</a:t>
            </a:r>
          </a:p>
        </p:txBody>
      </p:sp>
      <p:sp>
        <p:nvSpPr>
          <p:cNvPr id="1028" name="Дата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2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 b="1">
                <a:solidFill>
                  <a:srgbClr val="898989"/>
                </a:solidFill>
                <a:latin typeface="+mn-lt"/>
                <a:sym typeface="Calibri" pitchFamily="34" charset="0"/>
              </a:defRPr>
            </a:lvl1pPr>
          </a:lstStyle>
          <a:p>
            <a:pPr>
              <a:defRPr/>
            </a:pPr>
            <a:fld id="{F610BF5C-B10E-415C-B3FD-76C9258D39B2}" type="datetime1">
              <a:rPr lang="en-US" altLang="zh-CN"/>
              <a:pPr>
                <a:defRPr/>
              </a:pPr>
              <a:t>12/8/2017</a:t>
            </a:fld>
            <a:endParaRPr lang="ru-RU" altLang="zh-CN" sz="1800"/>
          </a:p>
        </p:txBody>
      </p:sp>
      <p:sp>
        <p:nvSpPr>
          <p:cNvPr id="1029" name="Нижний колонтитул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2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200" b="1">
                <a:solidFill>
                  <a:srgbClr val="898989"/>
                </a:solidFill>
                <a:latin typeface="+mn-lt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Номер слайда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2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 b="1">
                <a:solidFill>
                  <a:srgbClr val="898989"/>
                </a:solidFill>
                <a:latin typeface="+mn-lt"/>
                <a:sym typeface="Calibri" pitchFamily="34" charset="0"/>
              </a:defRPr>
            </a:lvl1pPr>
          </a:lstStyle>
          <a:p>
            <a:pPr>
              <a:defRPr/>
            </a:pPr>
            <a:fld id="{8DEB2CE0-6FBF-41AD-9F0D-4330CFEF55BA}" type="slidenum">
              <a:rPr lang="ru-RU" altLang="zh-CN"/>
              <a:pPr>
                <a:defRPr/>
              </a:pPr>
              <a:t>‹#›</a:t>
            </a:fld>
            <a:endParaRPr lang="ru-RU" altLang="zh-CN" sz="1800"/>
          </a:p>
        </p:txBody>
      </p:sp>
    </p:spTree>
    <p:extLst>
      <p:ext uri="{BB962C8B-B14F-4D97-AF65-F5344CB8AC3E}">
        <p14:creationId xmlns:p14="http://schemas.microsoft.com/office/powerpoint/2010/main" val="17488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608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79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610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89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880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354DD2CC-8A39-468A-94AB-129B57F76FC3}" type="datetime1">
              <a:rPr lang="ru-RU" smtClean="0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614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08.12.2017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buFontTx/>
              <a:buNone/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buFontTx/>
                <a:buNone/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681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8.xml"/><Relationship Id="rId5" Type="http://schemas.openxmlformats.org/officeDocument/2006/relationships/hyperlink" Target="http://volunteer-center.ru/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8.xml"/><Relationship Id="rId6" Type="http://schemas.microsoft.com/office/2007/relationships/diagramDrawing" Target="../diagrams/drawing3.xml"/><Relationship Id="rId11" Type="http://schemas.openxmlformats.org/officeDocument/2006/relationships/image" Target="../media/image25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0.xml"/><Relationship Id="rId4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opmi@mail.ru" TargetMode="Externa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head@unarmy-rb.ru" TargetMode="Externa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.mail.ru/messages/inbox/" TargetMode="External"/><Relationship Id="rId2" Type="http://schemas.openxmlformats.org/officeDocument/2006/relationships/hyperlink" Target="mailto:rcstzmufa@mail.ru" TargetMode="Externa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94" y="3408439"/>
            <a:ext cx="5756275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10"/>
          <p:cNvSpPr>
            <a:spLocks noChangeArrowheads="1"/>
          </p:cNvSpPr>
          <p:nvPr/>
        </p:nvSpPr>
        <p:spPr bwMode="auto">
          <a:xfrm>
            <a:off x="4500013" y="4974168"/>
            <a:ext cx="4536055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ru-RU" altLang="en-US" sz="1400" b="1" dirty="0">
                <a:solidFill>
                  <a:srgbClr val="17365D"/>
                </a:solidFill>
                <a:latin typeface="Arial" charset="0"/>
                <a:sym typeface="Arial" charset="0"/>
              </a:rPr>
              <a:t>КАНДИДАТ ИСТОРИЧЕСКИХ НАУК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en-US" sz="1600" b="1" dirty="0" smtClean="0">
                <a:solidFill>
                  <a:srgbClr val="17365D"/>
                </a:solidFill>
                <a:latin typeface="Arial" charset="0"/>
                <a:sym typeface="Arial" charset="0"/>
              </a:rPr>
              <a:t>ДИРЕКТОР ГАУ РЕСПУБЛИКАНСКИЙ ЦЕНТР ВОЛОНТЕРСКОГО ДВИЖЕНИЯ И ПОДДЕРЖКИ МОЛОДЕЖНЫХ ИНИЦИАТИВ</a:t>
            </a:r>
            <a:endParaRPr lang="ru-RU" altLang="en-US" sz="1600" b="1" dirty="0">
              <a:solidFill>
                <a:srgbClr val="17365D"/>
              </a:solidFill>
              <a:latin typeface="Arial" charset="0"/>
              <a:sym typeface="Arial" charset="0"/>
            </a:endParaRPr>
          </a:p>
        </p:txBody>
      </p:sp>
      <p:sp>
        <p:nvSpPr>
          <p:cNvPr id="13317" name="Text Box 10"/>
          <p:cNvSpPr>
            <a:spLocks noChangeArrowheads="1"/>
          </p:cNvSpPr>
          <p:nvPr/>
        </p:nvSpPr>
        <p:spPr bwMode="auto">
          <a:xfrm>
            <a:off x="3131264" y="3901179"/>
            <a:ext cx="5761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en-US" sz="2400" b="1" dirty="0" err="1" smtClean="0">
                <a:solidFill>
                  <a:schemeClr val="tx2"/>
                </a:solidFill>
                <a:latin typeface="Arial" charset="0"/>
                <a:sym typeface="Arial" charset="0"/>
              </a:rPr>
              <a:t>Биккулов</a:t>
            </a:r>
            <a:r>
              <a:rPr lang="ru-RU" altLang="en-US" sz="2400" b="1" dirty="0" smtClean="0">
                <a:solidFill>
                  <a:schemeClr val="tx2"/>
                </a:solidFill>
                <a:latin typeface="Arial" charset="0"/>
                <a:sym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en-US" sz="2400" b="1" dirty="0" smtClean="0">
                <a:solidFill>
                  <a:schemeClr val="tx2"/>
                </a:solidFill>
                <a:latin typeface="Arial" charset="0"/>
                <a:sym typeface="Arial" charset="0"/>
              </a:rPr>
              <a:t>Ильшат </a:t>
            </a:r>
            <a:r>
              <a:rPr lang="ru-RU" altLang="en-US" sz="2400" b="1" dirty="0" err="1" smtClean="0">
                <a:solidFill>
                  <a:schemeClr val="tx2"/>
                </a:solidFill>
                <a:latin typeface="Arial" charset="0"/>
                <a:sym typeface="Arial" charset="0"/>
              </a:rPr>
              <a:t>Нафикович</a:t>
            </a:r>
            <a:endParaRPr lang="ru-RU" altLang="en-US" sz="2400" b="1" dirty="0">
              <a:solidFill>
                <a:schemeClr val="tx2"/>
              </a:solidFill>
              <a:latin typeface="Arial" charset="0"/>
              <a:sym typeface="Arial" charset="0"/>
            </a:endParaRPr>
          </a:p>
        </p:txBody>
      </p:sp>
      <p:sp>
        <p:nvSpPr>
          <p:cNvPr id="13318" name="Прямоугольник 2"/>
          <p:cNvSpPr>
            <a:spLocks noChangeArrowheads="1"/>
          </p:cNvSpPr>
          <p:nvPr/>
        </p:nvSpPr>
        <p:spPr bwMode="auto">
          <a:xfrm>
            <a:off x="0" y="19367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2000" b="1" dirty="0">
                <a:solidFill>
                  <a:schemeClr val="tx2"/>
                </a:solidFill>
                <a:latin typeface="Arial" charset="0"/>
                <a:sym typeface="Arial" charset="0"/>
              </a:rPr>
              <a:t>МИНИСТЕРСТВО МОЛОДЕЖНОЙ ПОЛИТИКИ </a:t>
            </a:r>
            <a:endParaRPr lang="en-US" altLang="ru-RU" sz="2000" b="1" dirty="0">
              <a:solidFill>
                <a:schemeClr val="tx2"/>
              </a:solidFill>
              <a:latin typeface="Arial" charset="0"/>
              <a:sym typeface="Arial" charset="0"/>
            </a:endParaRP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2000" b="1" dirty="0">
                <a:solidFill>
                  <a:schemeClr val="tx2"/>
                </a:solidFill>
                <a:latin typeface="Arial" charset="0"/>
                <a:sym typeface="Arial" charset="0"/>
              </a:rPr>
              <a:t>И СПОРТА РЕСПУБЛИКИ БАШКОРТОСТАН</a:t>
            </a:r>
            <a:endParaRPr lang="ru-RU" altLang="en-US" sz="2000" dirty="0">
              <a:solidFill>
                <a:srgbClr val="FF0000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706" y="1597060"/>
            <a:ext cx="856859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altLang="en-US" sz="2600" b="1" dirty="0">
                <a:solidFill>
                  <a:srgbClr val="17365D"/>
                </a:solidFill>
                <a:latin typeface="Arial" charset="0"/>
              </a:rPr>
              <a:t>Государственная молодежная политика </a:t>
            </a:r>
          </a:p>
          <a:p>
            <a:pPr lvl="0" algn="ctr" eaLnBrk="1" hangingPunct="1"/>
            <a:r>
              <a:rPr lang="ru-RU" altLang="en-US" sz="2600" b="1" dirty="0">
                <a:solidFill>
                  <a:srgbClr val="17365D"/>
                </a:solidFill>
                <a:latin typeface="Arial" charset="0"/>
              </a:rPr>
              <a:t>в настоящее время. Состояние. Цели. Задачи</a:t>
            </a:r>
            <a:r>
              <a:rPr lang="ru-RU" sz="3600" b="1" dirty="0">
                <a:solidFill>
                  <a:srgbClr val="17365D"/>
                </a:solidFill>
                <a:latin typeface="Arial" charset="0"/>
              </a:rPr>
              <a:t>.</a:t>
            </a:r>
            <a:endParaRPr lang="ru-RU" altLang="en-US" sz="3600" b="1" dirty="0">
              <a:solidFill>
                <a:srgbClr val="17365D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6" name="Picture 6" descr="http://zvuprava.ru/wp-content/uploads/2017/04/Logo_V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7" y="602432"/>
            <a:ext cx="6133997" cy="311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adm.solkam.ru/upload/docs/%D1%81%D1%85%D0%B5%D0%BC%D0%B0_%D1%80%D0%B5%D0%BA%D0%BB_%D0%BA%D0%BE%D0%BD%D1%81%D1%82%D1%80/New%20Folder/twitter_polosa3%20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5548"/>
            <a:ext cx="9144000" cy="31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403648" y="0"/>
            <a:ext cx="6696744" cy="93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dirty="0" smtClean="0">
                <a:solidFill>
                  <a:srgbClr val="0070C0"/>
                </a:solidFill>
              </a:rPr>
              <a:t>ВОД «Волонтеры победы»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85" y="1700808"/>
            <a:ext cx="4754385" cy="4224469"/>
          </a:xfrm>
          <a:prstGeom prst="rect">
            <a:avLst/>
          </a:prstGeom>
        </p:spPr>
      </p:pic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649784"/>
              </p:ext>
            </p:extLst>
          </p:nvPr>
        </p:nvGraphicFramePr>
        <p:xfrm>
          <a:off x="457200" y="1600201"/>
          <a:ext cx="3394720" cy="4517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01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Прямая соединительная линия 111"/>
          <p:cNvCxnSpPr/>
          <p:nvPr/>
        </p:nvCxnSpPr>
        <p:spPr>
          <a:xfrm>
            <a:off x="5292080" y="1700811"/>
            <a:ext cx="0" cy="20493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5292080" y="2204864"/>
            <a:ext cx="43204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682266" y="3369788"/>
            <a:ext cx="0" cy="38040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59" idx="2"/>
            <a:endCxn id="58" idx="0"/>
          </p:cNvCxnSpPr>
          <p:nvPr/>
        </p:nvCxnSpPr>
        <p:spPr>
          <a:xfrm flipH="1">
            <a:off x="1168524" y="918128"/>
            <a:ext cx="2985545" cy="96272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stCxn id="59" idx="2"/>
            <a:endCxn id="37" idx="0"/>
          </p:cNvCxnSpPr>
          <p:nvPr/>
        </p:nvCxnSpPr>
        <p:spPr>
          <a:xfrm flipH="1">
            <a:off x="3531307" y="918128"/>
            <a:ext cx="622769" cy="96272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/>
          </p:cNvSpPr>
          <p:nvPr/>
        </p:nvSpPr>
        <p:spPr>
          <a:xfrm>
            <a:off x="88404" y="1880829"/>
            <a:ext cx="2160240" cy="318035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000" tIns="108000" rIns="36000" rtlCol="0"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prstClr val="white"/>
                </a:solidFill>
              </a:rPr>
              <a:t>ГАУ Республиканский </a:t>
            </a:r>
            <a:r>
              <a:rPr lang="ru-RU" b="1" dirty="0">
                <a:solidFill>
                  <a:prstClr val="white"/>
                </a:solidFill>
              </a:rPr>
              <a:t>центр волонтерского движения и поддержки молодежных инициатив</a:t>
            </a:r>
            <a:endParaRPr lang="ru-RU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>
            <a:spLocks/>
          </p:cNvSpPr>
          <p:nvPr/>
        </p:nvSpPr>
        <p:spPr>
          <a:xfrm>
            <a:off x="272461" y="236324"/>
            <a:ext cx="7763216" cy="68179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000" tIns="108000" rIns="36000" rtlCol="0">
            <a:noAutofit/>
          </a:bodyPr>
          <a:lstStyle/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Ассоциация волонтерских центров Российской Федерации </a:t>
            </a:r>
            <a:endParaRPr lang="ru-RU" sz="1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2339763" y="1880829"/>
            <a:ext cx="2383087" cy="318035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000" tIns="108000" rIns="36000" rtlCol="0"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dirty="0">
                <a:solidFill>
                  <a:prstClr val="white"/>
                </a:solidFill>
              </a:rPr>
              <a:t>сектор развития добровольческого движения Городского центра психолого-медико-социального сопровождения «</a:t>
            </a:r>
            <a:r>
              <a:rPr lang="ru-RU" b="1" dirty="0" smtClean="0">
                <a:solidFill>
                  <a:prstClr val="white"/>
                </a:solidFill>
              </a:rPr>
              <a:t>ИНДИГО» ГО </a:t>
            </a:r>
            <a:r>
              <a:rPr lang="ru-RU" b="1" dirty="0" err="1" smtClean="0">
                <a:solidFill>
                  <a:prstClr val="white"/>
                </a:solidFill>
              </a:rPr>
              <a:t>г.Уфа</a:t>
            </a:r>
            <a:endParaRPr lang="ru-RU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>
            <a:spLocks/>
          </p:cNvSpPr>
          <p:nvPr/>
        </p:nvSpPr>
        <p:spPr>
          <a:xfrm>
            <a:off x="5724128" y="1412776"/>
            <a:ext cx="3312368" cy="158417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000" tIns="108000" rIns="36000" rtlCol="0"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dirty="0">
                <a:solidFill>
                  <a:prstClr val="white"/>
                </a:solidFill>
              </a:rPr>
              <a:t>волонтерский центр Башкирского государственного медицинского </a:t>
            </a:r>
            <a:r>
              <a:rPr lang="ru-RU" b="1" dirty="0" smtClean="0">
                <a:solidFill>
                  <a:prstClr val="white"/>
                </a:solidFill>
              </a:rPr>
              <a:t>университета</a:t>
            </a:r>
            <a:endParaRPr lang="ru-RU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>
            <a:spLocks/>
          </p:cNvSpPr>
          <p:nvPr/>
        </p:nvSpPr>
        <p:spPr>
          <a:xfrm>
            <a:off x="7020272" y="3750218"/>
            <a:ext cx="2016224" cy="27483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000" tIns="108000" rIns="36000" rtlCol="0"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dirty="0">
                <a:solidFill>
                  <a:prstClr val="white"/>
                </a:solidFill>
              </a:rPr>
              <a:t>волонтерский центр «Энергия молодых» Уфимского топливно-энергетического колледжа</a:t>
            </a:r>
            <a:endParaRPr lang="ru-RU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>
            <a:spLocks/>
          </p:cNvSpPr>
          <p:nvPr/>
        </p:nvSpPr>
        <p:spPr>
          <a:xfrm>
            <a:off x="4860053" y="3750218"/>
            <a:ext cx="2103915" cy="27483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000" tIns="108000" rIns="36000" rtlCol="0"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dirty="0">
                <a:solidFill>
                  <a:prstClr val="white"/>
                </a:solidFill>
              </a:rPr>
              <a:t>волонтерский центр Башкирского государственного педагогического университета им. М. </a:t>
            </a:r>
            <a:r>
              <a:rPr lang="ru-RU" b="1" dirty="0" err="1" smtClean="0">
                <a:solidFill>
                  <a:prstClr val="white"/>
                </a:solidFill>
              </a:rPr>
              <a:t>Акмуллы</a:t>
            </a:r>
            <a:endParaRPr lang="ru-RU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9" name="Прямая соединительная линия 108"/>
          <p:cNvCxnSpPr>
            <a:stCxn id="59" idx="2"/>
          </p:cNvCxnSpPr>
          <p:nvPr/>
        </p:nvCxnSpPr>
        <p:spPr>
          <a:xfrm>
            <a:off x="4154073" y="918111"/>
            <a:ext cx="1138011" cy="7827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292080" y="3307333"/>
            <a:ext cx="239018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8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98751"/>
            <a:ext cx="4320480" cy="5065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89" y="1298755"/>
            <a:ext cx="4171487" cy="50653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44476"/>
            <a:ext cx="8460432" cy="65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 в интернете</a:t>
            </a:r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29" y="48000"/>
            <a:ext cx="646859" cy="864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69776" y="6199916"/>
            <a:ext cx="8460432" cy="65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Tx/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http://volunteer-center.ru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https://vk.com/rvcrb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55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://tolpuhovo.sbnray.ru/attachments/article/352/%D1%80%D0%B5%D0%B3%D0%B8%D1%82%D1%80%D0%B0%D1%86%D0%B8%D1%8F%20%D0%BD%D0%B0%20%D0%B0%D0%B8%D1%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" y="1124744"/>
            <a:ext cx="9143561" cy="56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4258" y="5436605"/>
            <a:ext cx="51845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en-US" b="1" dirty="0">
                <a:ea typeface="+mn-ea"/>
                <a:cs typeface="Arial" charset="0"/>
              </a:rPr>
              <a:t>https://</a:t>
            </a:r>
            <a:r>
              <a:rPr lang="en-US" b="1" dirty="0" smtClean="0">
                <a:ea typeface="+mn-ea"/>
                <a:cs typeface="Arial" charset="0"/>
              </a:rPr>
              <a:t>ais.fadm.gov.ru</a:t>
            </a:r>
          </a:p>
          <a:p>
            <a:pPr algn="ctr" eaLnBrk="1" hangingPunct="1">
              <a:buFontTx/>
              <a:buNone/>
            </a:pPr>
            <a:endParaRPr lang="ru-RU" b="1" dirty="0"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4258" y="6194119"/>
            <a:ext cx="518457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800" b="1" dirty="0" smtClean="0">
                <a:ea typeface="+mn-ea"/>
                <a:cs typeface="Arial" charset="0"/>
              </a:rPr>
              <a:t>ДОБРОВОЛЬЦЫРОССИИ.РФ</a:t>
            </a:r>
            <a:endParaRPr lang="ru-RU" sz="1800" b="1" dirty="0"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ECE8A4-9A07-4618-A8B4-AD66F41BB107}"/>
              </a:ext>
            </a:extLst>
          </p:cNvPr>
          <p:cNvSpPr txBox="1"/>
          <p:nvPr/>
        </p:nvSpPr>
        <p:spPr>
          <a:xfrm>
            <a:off x="0" y="293315"/>
            <a:ext cx="9144000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ru-RU" sz="1600" dirty="0" smtClean="0">
                <a:solidFill>
                  <a:srgbClr val="1F497D"/>
                </a:solidFill>
                <a:ea typeface="+mn-ea"/>
                <a:cs typeface="Arial" charset="0"/>
              </a:rPr>
              <a:t>Автоматизированные информационные системы </a:t>
            </a:r>
            <a:endParaRPr lang="ru-RU" sz="1600" dirty="0">
              <a:solidFill>
                <a:srgbClr val="1F497D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8"/>
            <a:ext cx="9144000" cy="5733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ECE8A4-9A07-4618-A8B4-AD66F41BB107}"/>
              </a:ext>
            </a:extLst>
          </p:cNvPr>
          <p:cNvSpPr txBox="1"/>
          <p:nvPr/>
        </p:nvSpPr>
        <p:spPr>
          <a:xfrm>
            <a:off x="0" y="293315"/>
            <a:ext cx="824440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ru-RU" sz="1600" dirty="0" smtClean="0">
                <a:solidFill>
                  <a:srgbClr val="1F497D"/>
                </a:solidFill>
                <a:ea typeface="+mn-ea"/>
                <a:cs typeface="Arial" charset="0"/>
              </a:rPr>
              <a:t>АИС Добровольцы России</a:t>
            </a:r>
            <a:endParaRPr lang="ru-RU" sz="1600" dirty="0">
              <a:solidFill>
                <a:srgbClr val="1F497D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2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0"/>
            <a:ext cx="8229600" cy="91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ВОВЛЕЧЕНИЕ МОЛОДЕЖИ В ВОЛОНТЕРСКУЮ ДЕЯТЕЛЬНОСТЬ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1316765"/>
            <a:ext cx="8892480" cy="518457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Проведение круглых столов с руководителями, кураторами волонтерских групп</a:t>
            </a:r>
            <a:r>
              <a:rPr lang="en-US" sz="2400" dirty="0" smtClean="0">
                <a:solidFill>
                  <a:srgbClr val="002060"/>
                </a:solidFill>
              </a:rPr>
              <a:t>;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Проведение обучающих семинаров, презентаций</a:t>
            </a:r>
            <a:r>
              <a:rPr lang="en-US" sz="2400" dirty="0" smtClean="0">
                <a:solidFill>
                  <a:srgbClr val="002060"/>
                </a:solidFill>
              </a:rPr>
              <a:t>;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Обеспечение методическим материалом</a:t>
            </a:r>
            <a:r>
              <a:rPr lang="en-US" sz="2400" dirty="0" smtClean="0">
                <a:solidFill>
                  <a:srgbClr val="002060"/>
                </a:solidFill>
              </a:rPr>
              <a:t>;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Организация слетов</a:t>
            </a:r>
            <a:r>
              <a:rPr lang="en-US" sz="2400" dirty="0" smtClean="0">
                <a:solidFill>
                  <a:srgbClr val="002060"/>
                </a:solidFill>
              </a:rPr>
              <a:t>;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Создание местного информационного ресурса по </a:t>
            </a:r>
            <a:r>
              <a:rPr lang="ru-RU" sz="2400" dirty="0" err="1" smtClean="0">
                <a:solidFill>
                  <a:srgbClr val="002060"/>
                </a:solidFill>
              </a:rPr>
              <a:t>волонтерству</a:t>
            </a:r>
            <a:r>
              <a:rPr lang="en-US" sz="2400" dirty="0" smtClean="0">
                <a:solidFill>
                  <a:srgbClr val="002060"/>
                </a:solidFill>
              </a:rPr>
              <a:t>;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Проведение лекций по добровольчеству</a:t>
            </a:r>
            <a:r>
              <a:rPr lang="en-US" sz="2400" dirty="0" smtClean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Популяризация </a:t>
            </a:r>
            <a:r>
              <a:rPr lang="ru-RU" sz="2400" dirty="0" err="1" smtClean="0">
                <a:solidFill>
                  <a:srgbClr val="002060"/>
                </a:solidFill>
              </a:rPr>
              <a:t>волонтерства</a:t>
            </a:r>
            <a:r>
              <a:rPr lang="ru-RU" sz="2400" dirty="0" smtClean="0">
                <a:solidFill>
                  <a:srgbClr val="002060"/>
                </a:solidFill>
              </a:rPr>
              <a:t> через СМИ</a:t>
            </a:r>
            <a:r>
              <a:rPr lang="en-US" sz="2400" dirty="0" smtClean="0">
                <a:solidFill>
                  <a:srgbClr val="002060"/>
                </a:solidFill>
              </a:rPr>
              <a:t>;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Создание волонтерских корпусов на базе учебных заведений</a:t>
            </a:r>
            <a:r>
              <a:rPr lang="en-US" sz="2400" dirty="0" smtClean="0">
                <a:solidFill>
                  <a:srgbClr val="002060"/>
                </a:solidFill>
              </a:rPr>
              <a:t>;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Организация муниципальных и региональных этапов Всероссийского конкурса «Доброволец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273646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88277" y="3933035"/>
            <a:ext cx="8925525" cy="9742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5234" y="2926163"/>
            <a:ext cx="8925525" cy="8754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0747" y="2259671"/>
            <a:ext cx="8863056" cy="52128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6711" y="1087779"/>
            <a:ext cx="8906319" cy="997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040" y="1087779"/>
            <a:ext cx="867400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Республиканский слет волонтерских (добровольческих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) объединений</a:t>
            </a:r>
            <a:endParaRPr lang="ru-RU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ru-RU" sz="1200" dirty="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ru-RU" dirty="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Республиканский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конкурс «Доброволец Башкортостана»</a:t>
            </a:r>
            <a:endParaRPr lang="ru-RU" dirty="0">
              <a:solidFill>
                <a:prstClr val="white"/>
              </a:solidFill>
              <a:latin typeface="Calibri"/>
              <a:ea typeface="+mn-ea"/>
              <a:cs typeface="Arial" charset="0"/>
            </a:endParaRPr>
          </a:p>
          <a:p>
            <a:pPr algn="just" eaLnBrk="1" hangingPunct="1">
              <a:buFontTx/>
              <a:buNone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endParaRPr lang="ru-RU" dirty="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	Республиканский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конкурс «Волонтер года» в сфере пропаганды здорового образа жизни, профилактики наркомании, алкоголизма, ВИЧ-инфекции в молодежной среде</a:t>
            </a:r>
          </a:p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	Республиканский форум «Выбор молодых – наука, творчество, здоровье </a:t>
            </a:r>
          </a:p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0960" y="306872"/>
            <a:ext cx="9144000" cy="380480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ПРОВЕДЕНИЕ РЕСПУБЛИКАНСКИХ МЕРОПРИЯТИЙ </a:t>
            </a:r>
            <a:endParaRPr lang="ru-RU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51519" y="1275016"/>
            <a:ext cx="611560" cy="21602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56391" y="4096135"/>
            <a:ext cx="611560" cy="21602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96028" y="2926163"/>
            <a:ext cx="611560" cy="21602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90203" y="2259671"/>
            <a:ext cx="611560" cy="21602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0745" y="5085115"/>
            <a:ext cx="8925525" cy="6480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schemeClr val="tx1"/>
                </a:solidFill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Республиканский форум добровольцев «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Артылыш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44606" y="5373135"/>
            <a:ext cx="611560" cy="21602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8295" y="6021180"/>
            <a:ext cx="8925525" cy="6480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schemeClr val="tx1"/>
                </a:solidFill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Республиканский марафон, посвященный Международному дню добровольцев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296028" y="6114523"/>
            <a:ext cx="611560" cy="21602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2336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ПОБЕДИТЕЛИ ВСЕРОССИЙСКИХ КОНКУРСА «ДОБРОВОЛЕЦ РОССИИ»</a:t>
            </a:r>
            <a:endParaRPr lang="ru-RU" sz="1800" b="1" dirty="0">
              <a:solidFill>
                <a:srgbClr val="1F497D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6" b="27078"/>
          <a:stretch/>
        </p:blipFill>
        <p:spPr>
          <a:xfrm>
            <a:off x="244835" y="1168430"/>
            <a:ext cx="1584702" cy="1606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06979" y="2844861"/>
            <a:ext cx="1722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Анна </a:t>
            </a:r>
            <a:r>
              <a:rPr lang="ru-RU" sz="1400" b="1" dirty="0" err="1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Мухамедьярова</a:t>
            </a:r>
            <a:r>
              <a:rPr lang="ru-RU" sz="1400" b="1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1400" b="1" dirty="0" smtClean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ru-RU" sz="800" b="1" dirty="0" smtClean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10" descr="Холодова Эвелина Олеговн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5" t="3671" r="15842" b="28765"/>
          <a:stretch/>
        </p:blipFill>
        <p:spPr bwMode="auto">
          <a:xfrm>
            <a:off x="1960578" y="1098550"/>
            <a:ext cx="1742974" cy="18984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Савельева Екатерина Александровн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11255" r="13581" b="31434"/>
          <a:stretch/>
        </p:blipFill>
        <p:spPr bwMode="auto">
          <a:xfrm>
            <a:off x="3540202" y="1132199"/>
            <a:ext cx="1732503" cy="19131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Бадалова Эльнара Рауфовн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4" r="20962" b="22774"/>
          <a:stretch/>
        </p:blipFill>
        <p:spPr bwMode="auto">
          <a:xfrm>
            <a:off x="5424366" y="1098550"/>
            <a:ext cx="1764054" cy="18211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Мамбетова Альфина Талгатовн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35"/>
          <a:stretch/>
        </p:blipFill>
        <p:spPr bwMode="auto">
          <a:xfrm>
            <a:off x="7155580" y="995456"/>
            <a:ext cx="1915444" cy="19501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60578" y="287563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Эвелина           Екатерина              </a:t>
            </a:r>
            <a:r>
              <a:rPr lang="ru-RU" sz="1600" b="1" dirty="0" err="1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Эльнара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</a:t>
            </a:r>
            <a:r>
              <a:rPr lang="ru-RU" sz="1600" b="1" dirty="0" err="1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Альфина</a:t>
            </a:r>
            <a:endParaRPr lang="ru-RU" sz="1600" b="1" dirty="0" smtClean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Холодова          Савельева             </a:t>
            </a:r>
            <a:r>
              <a:rPr lang="ru-RU" sz="1600" b="1" dirty="0" err="1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Бадалова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</a:t>
            </a:r>
            <a:r>
              <a:rPr lang="ru-RU" sz="1600" b="1" dirty="0" err="1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Мамбетова</a:t>
            </a:r>
            <a:endParaRPr lang="ru-RU" sz="1600" b="1" dirty="0" smtClean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70" y="3564791"/>
            <a:ext cx="1976502" cy="3293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обедитель</a:t>
            </a: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Всероссийского конкурса 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«Доброволец России-2016» </a:t>
            </a: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номинация «Социальное </a:t>
            </a:r>
            <a:r>
              <a:rPr lang="ru-RU" sz="1600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помощь животным», выиграла грант в размере </a:t>
            </a:r>
          </a:p>
          <a:p>
            <a:pPr algn="ctr" eaLnBrk="1" hangingPunct="1">
              <a:buFontTx/>
              <a:buNone/>
            </a:pPr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 рублей</a:t>
            </a:r>
            <a:endParaRPr lang="ru-RU" sz="16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1472" y="3564791"/>
            <a:ext cx="7003910" cy="3293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ФИНАЛИСТЫ ВСЕРОССИЙСКОГО КОНКУРСА </a:t>
            </a:r>
          </a:p>
          <a:p>
            <a:pPr algn="ctr" eaLnBrk="1" hangingPunct="1">
              <a:buFontTx/>
              <a:buNone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«ДОБРОВОЛЕЦ РОССИИ-2017»</a:t>
            </a:r>
          </a:p>
          <a:p>
            <a:pPr algn="ctr" eaLnBrk="1" hangingPunct="1">
              <a:buFontTx/>
              <a:buNone/>
            </a:pPr>
            <a:endParaRPr lang="ru-RU" sz="16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sz="14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Награждение победителей пройдет в городе Москве 4-5 декабря 2017 года</a:t>
            </a:r>
          </a:p>
          <a:p>
            <a:pPr eaLnBrk="1" hangingPunct="1">
              <a:buFontTx/>
              <a:buNone/>
            </a:pPr>
            <a:endParaRPr lang="ru-RU" sz="4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ru-RU" sz="1600" b="1" i="1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sz="1600" b="1" i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Эвелина </a:t>
            </a: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Холодова – номинация «</a:t>
            </a:r>
            <a:r>
              <a:rPr lang="ru-RU" sz="1600" b="1" i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Победы»</a:t>
            </a:r>
          </a:p>
          <a:p>
            <a:pPr eaLnBrk="1" hangingPunct="1">
              <a:buFontTx/>
              <a:buNone/>
            </a:pPr>
            <a:endParaRPr lang="ru-RU" sz="1600" b="1" i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Екатерина Савельева – номинация «Серебряное </a:t>
            </a:r>
            <a:r>
              <a:rPr lang="ru-RU" sz="1600" b="1" i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eaLnBrk="1" hangingPunct="1">
              <a:buFontTx/>
              <a:buNone/>
            </a:pPr>
            <a:endParaRPr lang="ru-RU" sz="1600" b="1" i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sz="1600" b="1" i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Эльнара</a:t>
            </a: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Бадалова</a:t>
            </a: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номинация «Событийное </a:t>
            </a:r>
            <a:r>
              <a:rPr lang="ru-RU" sz="1600" b="1" i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eaLnBrk="1" hangingPunct="1">
              <a:buFontTx/>
              <a:buNone/>
            </a:pPr>
            <a:endParaRPr lang="ru-RU" sz="1600" b="1" i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sz="1600" b="1" i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Альфина</a:t>
            </a: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Мамбетова</a:t>
            </a: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номинация «Социальное </a:t>
            </a:r>
            <a:r>
              <a:rPr lang="ru-RU" sz="1600" b="1" i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sz="16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eaLnBrk="1" hangingPunct="1">
              <a:buFontTx/>
              <a:buNone/>
            </a:pPr>
            <a:endParaRPr lang="ru-RU" sz="1400" b="1" i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20926" y="-34364"/>
            <a:ext cx="8023482" cy="946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dirty="0" smtClean="0">
                <a:solidFill>
                  <a:srgbClr val="1F497D"/>
                </a:solidFill>
              </a:rPr>
              <a:t>Преимущества </a:t>
            </a:r>
            <a:r>
              <a:rPr lang="ru-RU" dirty="0" err="1" smtClean="0">
                <a:solidFill>
                  <a:srgbClr val="1F497D"/>
                </a:solidFill>
              </a:rPr>
              <a:t>волонтерства</a:t>
            </a:r>
            <a:endParaRPr lang="ru-RU" dirty="0">
              <a:solidFill>
                <a:srgbClr val="1F497D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24603340"/>
              </p:ext>
            </p:extLst>
          </p:nvPr>
        </p:nvGraphicFramePr>
        <p:xfrm>
          <a:off x="2195736" y="932723"/>
          <a:ext cx="5400600" cy="582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09" y="1220756"/>
            <a:ext cx="1436288" cy="1701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06" y="1028732"/>
            <a:ext cx="1153612" cy="1440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47" y="2852936"/>
            <a:ext cx="1009411" cy="1344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8668"/>
            <a:ext cx="1056812" cy="1344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30" y="4977217"/>
            <a:ext cx="12192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волга\Desktop\tKXOFUnlqG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3" y="836827"/>
            <a:ext cx="9167943" cy="516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786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docs.mail.ru/preview/206x206/?x-email=volonterbashkortostan%40mail.ru&amp;src=https%3A%2F%2Fe.mail.ru%2Fcgi-bin%2Fgetattach%3Fid%3D14858437780000000158%253B0%253B1%26x-email%3Dvolonterbashkortostan%2540mail.ru%26bs%3D3378%26bl%3D1781557%26ct%3Dapplication%252Fpdf%26cn%3D%25D0%259D%25D0%25BE%25D0%25B2%25D0%25B0%25D1%258F%2520%25D0%25BA%25D0%25BD%25D0%25B8%25D0%25B6%25D0%25BA%25D0%25B0%2520%25D0%25B2%25D0%25BE%25D0%25BB%25D0%25BE%25D0%25BD%25D1%2582%25D0%25B5%25D1%2580%25D0%25B0.pdf%26cte%3Dbinary%26notype%3D1%26file%3D%25D0%259D%25D0%25BE%25D0%25B2%25D0%25B0%25D1%258F%2520%25D0%25BA%25D0%25BD%25D0%25B8%25D0%25B6%25D0%25BA%25D0%25B0%2520%25D0%25B2%25D0%25BE%25D0%25BB%25D0%25BE%25D0%25BD%25D1%2582%25D0%25B5%25D1%2580%25D0%25B0.pdf%26mode%3Dattachment%26channel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ECE8A4-9A07-4618-A8B4-AD66F41BB107}"/>
              </a:ext>
            </a:extLst>
          </p:cNvPr>
          <p:cNvSpPr txBox="1"/>
          <p:nvPr/>
        </p:nvSpPr>
        <p:spPr>
          <a:xfrm>
            <a:off x="155573" y="305150"/>
            <a:ext cx="8016825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ru-RU" sz="1800" dirty="0" smtClean="0">
                <a:solidFill>
                  <a:srgbClr val="1F497D"/>
                </a:solidFill>
                <a:ea typeface="+mn-ea"/>
                <a:cs typeface="Arial" charset="0"/>
              </a:rPr>
              <a:t>ЛИЧНАЯ КНИЖКА ВОЛОНТЕРА</a:t>
            </a:r>
            <a:endParaRPr lang="ru-RU" sz="1800" dirty="0">
              <a:solidFill>
                <a:srgbClr val="1F497D"/>
              </a:solidFill>
              <a:ea typeface="+mn-ea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29" y="48000"/>
            <a:ext cx="646859" cy="864000"/>
          </a:xfrm>
          <a:prstGeom prst="rect">
            <a:avLst/>
          </a:prstGeom>
        </p:spPr>
      </p:pic>
      <p:pic>
        <p:nvPicPr>
          <p:cNvPr id="9" name="Picture 2" descr="C:\Users\Иволга\Desktop\вол кн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3372129" y="1945653"/>
            <a:ext cx="540025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0703" t="16043" r="21793" b="11760"/>
          <a:stretch/>
        </p:blipFill>
        <p:spPr>
          <a:xfrm rot="720000">
            <a:off x="442241" y="1820973"/>
            <a:ext cx="458999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E223ED-E32C-4A63-ACF0-CA1D8CAC12C3}"/>
              </a:ext>
            </a:extLst>
          </p:cNvPr>
          <p:cNvSpPr txBox="1"/>
          <p:nvPr/>
        </p:nvSpPr>
        <p:spPr>
          <a:xfrm>
            <a:off x="-24820" y="277910"/>
            <a:ext cx="9144000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800" dirty="0" smtClean="0">
                <a:solidFill>
                  <a:srgbClr val="1F497D"/>
                </a:solidFill>
                <a:ea typeface="+mn-ea"/>
                <a:cs typeface="Arial" charset="0"/>
              </a:rPr>
              <a:t>Волонтерские организации Республики Башкортостан</a:t>
            </a:r>
            <a:endParaRPr lang="ru-RU" sz="1800" dirty="0">
              <a:solidFill>
                <a:srgbClr val="1F497D"/>
              </a:solidFill>
              <a:ea typeface="+mn-ea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29" y="48000"/>
            <a:ext cx="646859" cy="864000"/>
          </a:xfrm>
          <a:prstGeom prst="rect">
            <a:avLst/>
          </a:prstGeom>
        </p:spPr>
      </p:pic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xmlns="" id="{248566D7-CC88-4B78-8E0E-CB6F0F544D29}"/>
              </a:ext>
            </a:extLst>
          </p:cNvPr>
          <p:cNvSpPr/>
          <p:nvPr/>
        </p:nvSpPr>
        <p:spPr>
          <a:xfrm>
            <a:off x="4932040" y="1412777"/>
            <a:ext cx="3816424" cy="513063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B70BEE5-8AF5-42AE-8531-033FDAE46535}"/>
              </a:ext>
            </a:extLst>
          </p:cNvPr>
          <p:cNvSpPr/>
          <p:nvPr/>
        </p:nvSpPr>
        <p:spPr>
          <a:xfrm>
            <a:off x="4932040" y="1412799"/>
            <a:ext cx="381642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Волонтерские ячейки в МР: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18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800" b="1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Аскинский</a:t>
            </a:r>
            <a:r>
              <a:rPr lang="ru-RU" sz="1800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ru-RU" sz="1800" b="1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Буздякский</a:t>
            </a:r>
            <a:r>
              <a:rPr lang="ru-RU" sz="1800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ru-RU" sz="1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Дуванский</a:t>
            </a:r>
            <a:r>
              <a:rPr lang="ru-RU" sz="1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Илишевский</a:t>
            </a:r>
            <a:r>
              <a:rPr lang="ru-RU" sz="18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800" b="1" dirty="0" err="1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Калтасинский</a:t>
            </a:r>
            <a:r>
              <a:rPr lang="ru-RU" sz="1800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ru-RU" sz="1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Кугарчинский</a:t>
            </a:r>
            <a:r>
              <a:rPr lang="ru-RU" sz="18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Мечетлинский</a:t>
            </a:r>
            <a:r>
              <a:rPr lang="ru-RU" sz="18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Мишкинский</a:t>
            </a:r>
            <a:endParaRPr lang="ru-RU" sz="1800" b="1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1400" b="1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Волонтерские ячейки в городах: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1400" b="1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8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Уфа, Салават, Кумертау, Сибай, Стерлитамак, Мелеуз, Нефтекамск, Белебей, Благовещенск, Давлеканово</a:t>
            </a:r>
            <a:endParaRPr lang="ru-RU" sz="18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07504" y="1460783"/>
            <a:ext cx="3775968" cy="5034624"/>
          </a:xfrm>
          <a:prstGeom prst="triangl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Группа 8"/>
          <p:cNvGrpSpPr/>
          <p:nvPr/>
        </p:nvGrpSpPr>
        <p:grpSpPr>
          <a:xfrm>
            <a:off x="1995490" y="1796819"/>
            <a:ext cx="2576511" cy="825992"/>
            <a:chOff x="2407804" y="226245"/>
            <a:chExt cx="2454379" cy="6194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407804" y="226245"/>
              <a:ext cx="2454379" cy="61949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438045" y="256486"/>
              <a:ext cx="2393897" cy="559012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 eaLnBrk="1" hangingPunct="1">
                <a:lnSpc>
                  <a:spcPct val="90000"/>
                </a:lnSpc>
                <a:spcAft>
                  <a:spcPct val="35000"/>
                </a:spcAft>
                <a:buFontTx/>
                <a:buNone/>
              </a:pPr>
              <a:r>
                <a:rPr lang="ru-RU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ГАУ РЦВПДМИ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985821" y="2907640"/>
            <a:ext cx="2586179" cy="1688485"/>
            <a:chOff x="2341904" y="1148407"/>
            <a:chExt cx="2586179" cy="126636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341904" y="1148407"/>
              <a:ext cx="2586179" cy="12663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403723" y="1210226"/>
              <a:ext cx="2462541" cy="1142726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buFontTx/>
                <a:buNone/>
              </a:pP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Волонтерские ячейки               в муниципальных районах                                    и городских округах Республики Башкортостан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002629" y="4891703"/>
            <a:ext cx="2616245" cy="1199284"/>
            <a:chOff x="2344788" y="2603847"/>
            <a:chExt cx="2616245" cy="89946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344788" y="2603847"/>
              <a:ext cx="2616245" cy="899463"/>
            </a:xfrm>
            <a:prstGeom prst="roundRect">
              <a:avLst/>
            </a:prstGeom>
            <a:solidFill>
              <a:srgbClr val="FFFF00"/>
            </a:solidFill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2388696" y="2647755"/>
              <a:ext cx="2528429" cy="811647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 eaLnBrk="1" hangingPunct="1">
                <a:lnSpc>
                  <a:spcPct val="90000"/>
                </a:lnSpc>
                <a:spcAft>
                  <a:spcPct val="35000"/>
                </a:spcAft>
                <a:buFontTx/>
                <a:buNone/>
              </a:pPr>
              <a:r>
                <a:rPr lang="ru-RU" sz="15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Волонтерские ячейки               в ВУЗах и </a:t>
              </a:r>
              <a:r>
                <a:rPr lang="ru-RU" sz="1500" b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ССУЗах</a:t>
              </a:r>
              <a:r>
                <a:rPr lang="ru-RU" sz="15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Республики Башкортостан</a:t>
              </a:r>
              <a:endParaRPr lang="ru-RU" sz="15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73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00FAEDF-AE08-4AFE-B3F8-FE4E34C6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E223ED-E32C-4A63-ACF0-CA1D8CAC12C3}"/>
              </a:ext>
            </a:extLst>
          </p:cNvPr>
          <p:cNvSpPr txBox="1"/>
          <p:nvPr/>
        </p:nvSpPr>
        <p:spPr>
          <a:xfrm>
            <a:off x="0" y="324517"/>
            <a:ext cx="9144000" cy="2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ru-RU" sz="1400" dirty="0" smtClean="0">
                <a:solidFill>
                  <a:srgbClr val="1F497D"/>
                </a:solidFill>
                <a:ea typeface="+mn-ea"/>
                <a:cs typeface="Arial" charset="0"/>
              </a:rPr>
              <a:t>СОЗДАНИЕ ВОЛОНТЕРСКИХ ЦЕНТРОВ</a:t>
            </a:r>
            <a:endParaRPr lang="ru-RU" sz="1400" dirty="0">
              <a:solidFill>
                <a:srgbClr val="1F497D"/>
              </a:solidFill>
              <a:ea typeface="+mn-ea"/>
              <a:cs typeface="Arial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F9EFB1A2-4C95-4E73-83B0-B613BCDDF9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534006"/>
              </p:ext>
            </p:extLst>
          </p:nvPr>
        </p:nvGraphicFramePr>
        <p:xfrm>
          <a:off x="0" y="1230740"/>
          <a:ext cx="91440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933000" y="5651455"/>
            <a:ext cx="7167392" cy="760404"/>
            <a:chOff x="2103119" y="2598048"/>
            <a:chExt cx="7040880" cy="570303"/>
          </a:xfr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103119" y="2598048"/>
              <a:ext cx="7040880" cy="570303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2119823" y="2614752"/>
              <a:ext cx="6110994" cy="53689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defTabSz="1600200" eaLnBrk="1" hangingPunct="1">
                <a:lnSpc>
                  <a:spcPct val="90000"/>
                </a:lnSpc>
                <a:spcAft>
                  <a:spcPct val="35000"/>
                </a:spcAft>
                <a:buFontTx/>
                <a:buNone/>
              </a:pPr>
              <a:r>
                <a:rPr lang="ru-RU" sz="36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ВОСТРЕБОВАННОСТЬ</a:t>
              </a:r>
              <a:endPara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244408" y="5404324"/>
            <a:ext cx="402230" cy="627333"/>
            <a:chOff x="8247522" y="2362006"/>
            <a:chExt cx="370697" cy="37069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Стрелка вниз 11"/>
            <p:cNvSpPr/>
            <p:nvPr/>
          </p:nvSpPr>
          <p:spPr>
            <a:xfrm>
              <a:off x="8247522" y="2362006"/>
              <a:ext cx="370697" cy="370697"/>
            </a:xfrm>
            <a:prstGeom prst="downArrow">
              <a:avLst>
                <a:gd name="adj1" fmla="val 55000"/>
                <a:gd name="adj2" fmla="val 45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трелка вниз 4"/>
            <p:cNvSpPr/>
            <p:nvPr/>
          </p:nvSpPr>
          <p:spPr>
            <a:xfrm>
              <a:off x="8330929" y="2362006"/>
              <a:ext cx="203883" cy="278949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buFontTx/>
                <a:buNone/>
              </a:pPr>
              <a:endParaRPr lang="ru-RU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216973" y="1028738"/>
            <a:ext cx="429671" cy="572895"/>
            <a:chOff x="8244407" y="576065"/>
            <a:chExt cx="429671" cy="42967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Стрелка вниз 14"/>
            <p:cNvSpPr/>
            <p:nvPr/>
          </p:nvSpPr>
          <p:spPr>
            <a:xfrm>
              <a:off x="8244407" y="576065"/>
              <a:ext cx="429671" cy="429671"/>
            </a:xfrm>
            <a:prstGeom prst="downArrow">
              <a:avLst>
                <a:gd name="adj1" fmla="val 55000"/>
                <a:gd name="adj2" fmla="val 45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трелка вниз 4"/>
            <p:cNvSpPr/>
            <p:nvPr/>
          </p:nvSpPr>
          <p:spPr>
            <a:xfrm>
              <a:off x="8341083" y="576065"/>
              <a:ext cx="236319" cy="323327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algn="ctr" defTabSz="844550" eaLnBrk="1" hangingPunct="1">
                <a:lnSpc>
                  <a:spcPct val="90000"/>
                </a:lnSpc>
                <a:spcAft>
                  <a:spcPct val="35000"/>
                </a:spcAft>
                <a:buFontTx/>
                <a:buNone/>
              </a:pPr>
              <a:endParaRPr lang="ru-RU" sz="1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5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6942" r="8268" b="4919"/>
          <a:stretch/>
        </p:blipFill>
        <p:spPr bwMode="auto">
          <a:xfrm>
            <a:off x="-108324" y="0"/>
            <a:ext cx="94326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1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Прямоугольник 11"/>
          <p:cNvSpPr>
            <a:spLocks noChangeArrowheads="1"/>
          </p:cNvSpPr>
          <p:nvPr/>
        </p:nvSpPr>
        <p:spPr bwMode="auto">
          <a:xfrm>
            <a:off x="0" y="260780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72000" tIns="36000" rIns="72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2000" b="1" dirty="0">
                <a:solidFill>
                  <a:schemeClr val="tx2"/>
                </a:solidFill>
                <a:latin typeface="Arial" charset="0"/>
                <a:sym typeface="Arial" charset="0"/>
              </a:rPr>
              <a:t>СХЕМА ФОРУМНОЙ КАМПАНИИ </a:t>
            </a:r>
          </a:p>
        </p:txBody>
      </p:sp>
      <p:pic>
        <p:nvPicPr>
          <p:cNvPr id="22533" name="Picture 2" descr="D:\ОПТМиМИ\Выступления\2016\310316\bashkortostan_ger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5" y="2853030"/>
            <a:ext cx="1905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2535" name="Picture 2" descr="W:\ММПС\25022016\Форум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16173" r="1172"/>
          <a:stretch>
            <a:fillRect/>
          </a:stretch>
        </p:blipFill>
        <p:spPr bwMode="auto">
          <a:xfrm>
            <a:off x="4551368" y="1484313"/>
            <a:ext cx="26304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" descr="D:\ОПТМиМИ\Выступления\2016\310316\bashkortostan_g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1577977"/>
            <a:ext cx="1725612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22537" name="Скругленный прямоугольник 21"/>
          <p:cNvSpPr>
            <a:spLocks noChangeArrowheads="1"/>
          </p:cNvSpPr>
          <p:nvPr/>
        </p:nvSpPr>
        <p:spPr bwMode="auto">
          <a:xfrm>
            <a:off x="107690" y="4005110"/>
            <a:ext cx="1943360" cy="15289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D5D97"/>
              </a:gs>
              <a:gs pos="79999">
                <a:srgbClr val="3C7AC5"/>
              </a:gs>
              <a:gs pos="100000">
                <a:srgbClr val="397BC9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endParaRPr lang="ru-RU" altLang="ru-RU" sz="2000">
              <a:solidFill>
                <a:srgbClr val="FFFFFF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538" name="Скругленный прямоугольник 4"/>
          <p:cNvSpPr>
            <a:spLocks noChangeArrowheads="1"/>
          </p:cNvSpPr>
          <p:nvPr/>
        </p:nvSpPr>
        <p:spPr bwMode="auto">
          <a:xfrm>
            <a:off x="107690" y="4333845"/>
            <a:ext cx="1943360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80" tIns="68580" rIns="6858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charset="0"/>
              <a:buNone/>
            </a:pPr>
            <a:r>
              <a:rPr lang="ru-RU" altLang="zh-CN" sz="18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Муниципальные форумы</a:t>
            </a:r>
            <a:endParaRPr lang="ru-RU" altLang="zh-CN" sz="1800" dirty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charset="0"/>
              <a:buNone/>
            </a:pPr>
            <a:r>
              <a:rPr lang="ru-RU" altLang="zh-CN" sz="14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(1 </a:t>
            </a:r>
            <a:r>
              <a:rPr lang="ru-RU" altLang="zh-CN" sz="1400" dirty="0">
                <a:solidFill>
                  <a:srgbClr val="FFFF00"/>
                </a:solidFill>
                <a:latin typeface="Arial" charset="0"/>
                <a:sym typeface="Arial" charset="0"/>
              </a:rPr>
              <a:t>квартал)</a:t>
            </a:r>
            <a:endParaRPr lang="ru-RU" altLang="zh-CN" sz="1400" dirty="0">
              <a:solidFill>
                <a:srgbClr val="FFFF00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539" name="Скругленный прямоугольник 23"/>
          <p:cNvSpPr>
            <a:spLocks noChangeArrowheads="1"/>
          </p:cNvSpPr>
          <p:nvPr/>
        </p:nvSpPr>
        <p:spPr bwMode="auto">
          <a:xfrm>
            <a:off x="5003830" y="3140077"/>
            <a:ext cx="1800225" cy="144145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D5D97"/>
              </a:gs>
              <a:gs pos="79999">
                <a:srgbClr val="3C7AC5"/>
              </a:gs>
              <a:gs pos="100000">
                <a:srgbClr val="397BC9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endParaRPr lang="ru-RU" altLang="ru-RU" sz="2000">
              <a:solidFill>
                <a:srgbClr val="FFFFFF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540" name="Скругленный прямоугольник 4"/>
          <p:cNvSpPr>
            <a:spLocks noChangeArrowheads="1"/>
          </p:cNvSpPr>
          <p:nvPr/>
        </p:nvSpPr>
        <p:spPr bwMode="auto">
          <a:xfrm>
            <a:off x="5003830" y="3394076"/>
            <a:ext cx="1800225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80" tIns="68580" rIns="6858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zh-CN" sz="1800">
                <a:solidFill>
                  <a:srgbClr val="FFFFFF"/>
                </a:solidFill>
                <a:latin typeface="Arial" charset="0"/>
                <a:sym typeface="Arial" charset="0"/>
              </a:rPr>
              <a:t>Всероссийские форумы</a:t>
            </a: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zh-CN" sz="1400">
                <a:solidFill>
                  <a:srgbClr val="FFFF00"/>
                </a:solidFill>
                <a:latin typeface="Arial" charset="0"/>
                <a:sym typeface="Arial" charset="0"/>
              </a:rPr>
              <a:t>(2-3 квартал)</a:t>
            </a:r>
            <a:endParaRPr lang="ru-RU" altLang="zh-CN" sz="1400">
              <a:solidFill>
                <a:srgbClr val="FFFF00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543" name="Скругленный прямоугольник 27"/>
          <p:cNvSpPr>
            <a:spLocks noChangeArrowheads="1"/>
          </p:cNvSpPr>
          <p:nvPr/>
        </p:nvSpPr>
        <p:spPr bwMode="auto">
          <a:xfrm>
            <a:off x="7343775" y="2706758"/>
            <a:ext cx="1549400" cy="1439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D5D97"/>
              </a:gs>
              <a:gs pos="79999">
                <a:srgbClr val="3C7AC5"/>
              </a:gs>
              <a:gs pos="100000">
                <a:srgbClr val="397BC9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endParaRPr lang="ru-RU" altLang="ru-RU" sz="2000">
              <a:solidFill>
                <a:srgbClr val="FFFFFF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544" name="Скругленный прямоугольник 4"/>
          <p:cNvSpPr>
            <a:spLocks noChangeArrowheads="1"/>
          </p:cNvSpPr>
          <p:nvPr/>
        </p:nvSpPr>
        <p:spPr bwMode="auto">
          <a:xfrm>
            <a:off x="7343775" y="2936875"/>
            <a:ext cx="1549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80" tIns="68580" rIns="6858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1800">
                <a:solidFill>
                  <a:srgbClr val="FFFFFF"/>
                </a:solidFill>
                <a:latin typeface="Arial" charset="0"/>
                <a:sym typeface="Arial" charset="0"/>
              </a:rPr>
              <a:t>Встречи с</a:t>
            </a: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1800">
                <a:solidFill>
                  <a:srgbClr val="FFFFFF"/>
                </a:solidFill>
                <a:latin typeface="Arial" charset="0"/>
                <a:sym typeface="Arial" charset="0"/>
              </a:rPr>
              <a:t>участниками форумов</a:t>
            </a: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1400">
                <a:solidFill>
                  <a:srgbClr val="FFFF00"/>
                </a:solidFill>
                <a:latin typeface="Arial" charset="0"/>
                <a:sym typeface="Arial" charset="0"/>
              </a:rPr>
              <a:t>(3-4 квартал)</a:t>
            </a:r>
            <a:endParaRPr lang="ru-RU" altLang="en-US" sz="1400">
              <a:solidFill>
                <a:srgbClr val="FFFF00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545" name="Стрелка вниз 29"/>
          <p:cNvSpPr>
            <a:spLocks noChangeArrowheads="1"/>
          </p:cNvSpPr>
          <p:nvPr/>
        </p:nvSpPr>
        <p:spPr bwMode="auto">
          <a:xfrm rot="-6176413">
            <a:off x="2123326" y="4380707"/>
            <a:ext cx="503237" cy="419100"/>
          </a:xfrm>
          <a:prstGeom prst="downArrow">
            <a:avLst>
              <a:gd name="adj1" fmla="val 37667"/>
              <a:gd name="adj2" fmla="val 49796"/>
            </a:avLst>
          </a:prstGeom>
          <a:gradFill rotWithShape="1">
            <a:gsLst>
              <a:gs pos="0">
                <a:srgbClr val="C96C1F"/>
              </a:gs>
              <a:gs pos="79999">
                <a:srgbClr val="FF8F33"/>
              </a:gs>
              <a:gs pos="100000">
                <a:srgbClr val="FF8F35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endParaRPr lang="ru-RU" altLang="ru-RU" sz="2000">
              <a:solidFill>
                <a:srgbClr val="FFFFFF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546" name="Стрелка вниз 30"/>
          <p:cNvSpPr>
            <a:spLocks noChangeArrowheads="1"/>
          </p:cNvSpPr>
          <p:nvPr/>
        </p:nvSpPr>
        <p:spPr bwMode="auto">
          <a:xfrm rot="-6176413">
            <a:off x="4455344" y="3874294"/>
            <a:ext cx="503239" cy="419100"/>
          </a:xfrm>
          <a:prstGeom prst="downArrow">
            <a:avLst>
              <a:gd name="adj1" fmla="val 37667"/>
              <a:gd name="adj2" fmla="val 49796"/>
            </a:avLst>
          </a:prstGeom>
          <a:gradFill rotWithShape="1">
            <a:gsLst>
              <a:gs pos="0">
                <a:srgbClr val="C96C1F"/>
              </a:gs>
              <a:gs pos="79999">
                <a:srgbClr val="FF8F33"/>
              </a:gs>
              <a:gs pos="100000">
                <a:srgbClr val="FF8F35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endParaRPr lang="ru-RU" altLang="ru-RU" sz="2000">
              <a:solidFill>
                <a:srgbClr val="FFFFFF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547" name="Стрелка вниз 31"/>
          <p:cNvSpPr>
            <a:spLocks noChangeArrowheads="1"/>
          </p:cNvSpPr>
          <p:nvPr/>
        </p:nvSpPr>
        <p:spPr bwMode="auto">
          <a:xfrm rot="-6176413">
            <a:off x="6831021" y="3405189"/>
            <a:ext cx="504825" cy="419100"/>
          </a:xfrm>
          <a:prstGeom prst="downArrow">
            <a:avLst>
              <a:gd name="adj1" fmla="val 37667"/>
              <a:gd name="adj2" fmla="val 49796"/>
            </a:avLst>
          </a:prstGeom>
          <a:gradFill rotWithShape="1">
            <a:gsLst>
              <a:gs pos="0">
                <a:srgbClr val="C96C1F"/>
              </a:gs>
              <a:gs pos="79999">
                <a:srgbClr val="FF8F33"/>
              </a:gs>
              <a:gs pos="100000">
                <a:srgbClr val="FF8F35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endParaRPr lang="ru-RU" altLang="ru-RU" sz="2000">
              <a:solidFill>
                <a:srgbClr val="FFFFFF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541" name="Скругленный прямоугольник 25"/>
          <p:cNvSpPr>
            <a:spLocks noChangeArrowheads="1"/>
          </p:cNvSpPr>
          <p:nvPr/>
        </p:nvSpPr>
        <p:spPr bwMode="auto">
          <a:xfrm>
            <a:off x="2635250" y="3594108"/>
            <a:ext cx="1792288" cy="145415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D5D97"/>
              </a:gs>
              <a:gs pos="79999">
                <a:srgbClr val="3C7AC5"/>
              </a:gs>
              <a:gs pos="100000">
                <a:srgbClr val="397BC9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endParaRPr lang="ru-RU" altLang="ru-RU" sz="2000">
              <a:solidFill>
                <a:srgbClr val="FFFFFF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0" name="Скругленный прямоугольник 4"/>
          <p:cNvSpPr>
            <a:spLocks noChangeArrowheads="1"/>
          </p:cNvSpPr>
          <p:nvPr/>
        </p:nvSpPr>
        <p:spPr bwMode="auto">
          <a:xfrm>
            <a:off x="2635250" y="3790952"/>
            <a:ext cx="17922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80" tIns="68580" rIns="6858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zh-CN" sz="18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Окружной </a:t>
            </a:r>
            <a:r>
              <a:rPr lang="ru-RU" altLang="zh-CN" sz="1800" dirty="0">
                <a:solidFill>
                  <a:srgbClr val="FFFFFF"/>
                </a:solidFill>
                <a:latin typeface="Arial" charset="0"/>
                <a:sym typeface="Arial" charset="0"/>
              </a:rPr>
              <a:t>и </a:t>
            </a: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zh-CN" sz="18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региональный </a:t>
            </a:r>
            <a:r>
              <a:rPr lang="ru-RU" altLang="zh-CN" sz="1800" dirty="0">
                <a:solidFill>
                  <a:srgbClr val="FFFFFF"/>
                </a:solidFill>
                <a:latin typeface="Arial" charset="0"/>
                <a:sym typeface="Arial" charset="0"/>
              </a:rPr>
              <a:t>форумы</a:t>
            </a: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zh-CN" sz="1400" dirty="0">
                <a:solidFill>
                  <a:srgbClr val="FFFF00"/>
                </a:solidFill>
                <a:latin typeface="Arial" charset="0"/>
                <a:sym typeface="Arial" charset="0"/>
              </a:rPr>
              <a:t>(</a:t>
            </a:r>
            <a:r>
              <a:rPr lang="ru-RU" altLang="zh-CN" sz="14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2 </a:t>
            </a:r>
            <a:r>
              <a:rPr lang="ru-RU" altLang="zh-CN" sz="1400" dirty="0">
                <a:solidFill>
                  <a:srgbClr val="FFFF00"/>
                </a:solidFill>
                <a:latin typeface="Arial" charset="0"/>
                <a:sym typeface="Arial" charset="0"/>
              </a:rPr>
              <a:t>квартал)</a:t>
            </a:r>
            <a:endParaRPr lang="ru-RU" altLang="zh-CN" sz="1400" dirty="0">
              <a:solidFill>
                <a:srgbClr val="FFFF00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1" name="Скругленный прямоугольник 4"/>
          <p:cNvSpPr>
            <a:spLocks noChangeArrowheads="1"/>
          </p:cNvSpPr>
          <p:nvPr/>
        </p:nvSpPr>
        <p:spPr bwMode="auto">
          <a:xfrm>
            <a:off x="100337" y="5630063"/>
            <a:ext cx="1943360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80" tIns="68580" rIns="6858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charset="0"/>
              <a:buNone/>
            </a:pPr>
            <a:r>
              <a:rPr lang="ru-RU" altLang="zh-CN" sz="1800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sym typeface="Arial" charset="0"/>
              </a:rPr>
              <a:t>не менее 4-х направлений молодежной политики</a:t>
            </a:r>
            <a:endParaRPr lang="ru-RU" altLang="zh-CN" sz="1400" dirty="0">
              <a:solidFill>
                <a:schemeClr val="tx2">
                  <a:lumMod val="50000"/>
                </a:schemeClr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2" name="Скругленный прямоугольник 4"/>
          <p:cNvSpPr>
            <a:spLocks noChangeArrowheads="1"/>
          </p:cNvSpPr>
          <p:nvPr/>
        </p:nvSpPr>
        <p:spPr bwMode="auto">
          <a:xfrm>
            <a:off x="2123728" y="4941169"/>
            <a:ext cx="2808312" cy="154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80" tIns="68580" rIns="6858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altLang="zh-CN" sz="1800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sym typeface="Arial" charset="0"/>
              </a:rPr>
              <a:t>не менее 8-ми направлений МП (региональный форум) и 10-ти направлений МП (окружной форум)</a:t>
            </a:r>
            <a:endParaRPr lang="ru-RU" altLang="zh-CN" sz="1400" dirty="0">
              <a:solidFill>
                <a:schemeClr val="tx2">
                  <a:lumMod val="50000"/>
                </a:schemeClr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3" name="Скругленный прямоугольник 4"/>
          <p:cNvSpPr>
            <a:spLocks noChangeArrowheads="1"/>
          </p:cNvSpPr>
          <p:nvPr/>
        </p:nvSpPr>
        <p:spPr bwMode="auto">
          <a:xfrm>
            <a:off x="4932232" y="4693959"/>
            <a:ext cx="1943360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80" tIns="68580" rIns="6858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charset="0"/>
              <a:buNone/>
            </a:pPr>
            <a:r>
              <a:rPr lang="ru-RU" altLang="zh-CN" sz="1800" dirty="0">
                <a:solidFill>
                  <a:schemeClr val="tx2">
                    <a:lumMod val="50000"/>
                  </a:schemeClr>
                </a:solidFill>
                <a:latin typeface="Arial" charset="0"/>
                <a:sym typeface="Arial" charset="0"/>
              </a:rPr>
              <a:t>в</a:t>
            </a:r>
            <a:r>
              <a:rPr lang="ru-RU" altLang="zh-CN" sz="1800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sym typeface="Arial" charset="0"/>
              </a:rPr>
              <a:t>се 16 направлений молодежной политики</a:t>
            </a:r>
            <a:endParaRPr lang="ru-RU" altLang="zh-CN" sz="1400" dirty="0">
              <a:solidFill>
                <a:schemeClr val="tx2">
                  <a:lumMod val="50000"/>
                </a:schemeClr>
              </a:solidFill>
              <a:latin typeface="Verdana" pitchFamily="34" charset="0"/>
              <a:sym typeface="Arial" charset="0"/>
            </a:endParaRPr>
          </a:p>
        </p:txBody>
      </p:sp>
      <p:pic>
        <p:nvPicPr>
          <p:cNvPr id="3074" name="Picture 2" descr="C:\Users\1\Downloads\Смарт-тау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9477" y="2529349"/>
            <a:ext cx="822033" cy="1008113"/>
          </a:xfrm>
          <a:prstGeom prst="rect">
            <a:avLst/>
          </a:prstGeom>
          <a:noFill/>
        </p:spPr>
      </p:pic>
      <p:pic>
        <p:nvPicPr>
          <p:cNvPr id="3075" name="Picture 3" descr="F:\Design\ММПС\иВолг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5763" y="2654343"/>
            <a:ext cx="767000" cy="870416"/>
          </a:xfrm>
          <a:prstGeom prst="rect">
            <a:avLst/>
          </a:prstGeom>
          <a:noFill/>
        </p:spPr>
      </p:pic>
      <p:sp>
        <p:nvSpPr>
          <p:cNvPr id="24" name="Скругленный прямоугольник 4"/>
          <p:cNvSpPr>
            <a:spLocks noChangeArrowheads="1"/>
          </p:cNvSpPr>
          <p:nvPr/>
        </p:nvSpPr>
        <p:spPr bwMode="auto">
          <a:xfrm>
            <a:off x="7310438" y="4045836"/>
            <a:ext cx="1582738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80" tIns="68580" rIns="6858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charset="0"/>
              <a:buNone/>
            </a:pPr>
            <a:r>
              <a:rPr lang="ru-RU" altLang="zh-CN" sz="1800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sym typeface="Arial" charset="0"/>
              </a:rPr>
              <a:t>подведение итогов</a:t>
            </a:r>
            <a:endParaRPr lang="ru-RU" altLang="zh-CN" sz="1400" dirty="0">
              <a:solidFill>
                <a:schemeClr val="tx2">
                  <a:lumMod val="50000"/>
                </a:schemeClr>
              </a:solidFill>
              <a:latin typeface="Verdana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500598"/>
              </p:ext>
            </p:extLst>
          </p:nvPr>
        </p:nvGraphicFramePr>
        <p:xfrm>
          <a:off x="55569" y="1124744"/>
          <a:ext cx="9032862" cy="554461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483983"/>
                <a:gridCol w="8548879"/>
              </a:tblGrid>
              <a:tr h="86409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i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2000" b="1" i="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Вовлечение молодежи в инновационную деятельность и научно-техническое творчество</a:t>
                      </a:r>
                      <a:endParaRPr lang="ru-RU" sz="2000" b="0" i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</a:tr>
              <a:tr h="86409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i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2000" b="1" i="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Вовлечение молодежи в работу средств массовой информации (молодежные медиа)</a:t>
                      </a:r>
                      <a:endParaRPr lang="ru-RU" sz="2000" b="0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i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2000" b="1" i="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  <a:tc>
                  <a:txBody>
                    <a:bodyPr/>
                    <a:lstStyle/>
                    <a:p>
                      <a:r>
                        <a:rPr lang="ru-RU" sz="2000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Вовлечение молодежи в занятие творческой деятельностью</a:t>
                      </a:r>
                      <a:endParaRPr lang="ru-RU" sz="2000" i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</a:tr>
              <a:tr h="57606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i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2000" b="1" i="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Вовлечение молодежи в волонтерскую деятельность</a:t>
                      </a:r>
                      <a:endParaRPr lang="ru-RU" sz="2000" i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i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2000" b="1" i="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международного и межрегионального молодежного сотрудничества</a:t>
                      </a:r>
                      <a:endParaRPr lang="ru-RU" sz="2000" b="0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</a:tr>
              <a:tr h="50405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i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6.</a:t>
                      </a:r>
                      <a:endParaRPr lang="ru-RU" sz="2000" b="1" i="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молодежного самоуправления</a:t>
                      </a:r>
                      <a:endParaRPr lang="ru-RU" sz="2000" i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i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2000" b="1" i="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  <a:tc>
                  <a:txBody>
                    <a:bodyPr/>
                    <a:lstStyle/>
                    <a:p>
                      <a:r>
                        <a:rPr lang="ru-RU" sz="2000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молодежного предпринимательства</a:t>
                      </a:r>
                      <a:endParaRPr lang="ru-RU" sz="2000" i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</a:tr>
              <a:tr h="432048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</a:t>
                      </a:r>
                      <a:endParaRPr lang="ru-RU" sz="2000" b="1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Социализация молодежи, нуждающейся в особой заботе государства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164111"/>
            <a:ext cx="9144000" cy="611312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16 КЛЮЧЕВЫХ НАПРАВЛЕНИЙ ДЕЯТЕЛЬНОСТИ</a:t>
            </a:r>
          </a:p>
          <a:p>
            <a:pPr algn="ctr" eaLnBrk="1" hangingPunct="1">
              <a:buFontTx/>
              <a:buNone/>
            </a:pPr>
            <a:r>
              <a:rPr lang="ru-RU" sz="17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(УТВЕРЖДЕНЫ ПРИКАЗОМ ФЕДЕРАЛЬНОГО АГЕНТСВА ПО ДЕЛАМ МОЛОДЕЖИ)</a:t>
            </a:r>
            <a:endParaRPr lang="ru-RU" sz="17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9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90768"/>
              </p:ext>
            </p:extLst>
          </p:nvPr>
        </p:nvGraphicFramePr>
        <p:xfrm>
          <a:off x="55569" y="1124744"/>
          <a:ext cx="9032862" cy="5616624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627999"/>
                <a:gridCol w="8404863"/>
              </a:tblGrid>
              <a:tr h="79208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Содействие в подготовке и переподготовке специалистов в сфере ГМП</a:t>
                      </a:r>
                    </a:p>
                  </a:txBody>
                  <a:tcPr marL="56111" marR="56111" marT="0" marB="0"/>
                </a:tc>
              </a:tr>
              <a:tr h="43204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Содействие профориентации и карьерным устремлениям молодежи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Формирование у молодежи традиционных семейных ценностей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</a:tr>
              <a:tr h="1152128">
                <a:tc>
                  <a:txBody>
                    <a:bodyPr/>
                    <a:lstStyle/>
                    <a:p>
                      <a:pPr marL="0" marR="8255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Формирование российской идентичности, единства российской нации, содействие межкультурному и межконфессиональному диалогу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8255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Вовлечение молодежи в здоровый образ жизни и занятия спортом, популяризация культуры безопасности в молодежной среде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</a:tr>
              <a:tr h="792088">
                <a:tc>
                  <a:txBody>
                    <a:bodyPr/>
                    <a:lstStyle/>
                    <a:p>
                      <a:pPr marL="0" marR="8255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Работа с молодежью, находящейся в социально - опасном положении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8255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  <a:tc>
                  <a:txBody>
                    <a:bodyPr/>
                    <a:lstStyle/>
                    <a:p>
                      <a:pPr marL="4445" marR="825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Патриотическое воспитание молодежи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/>
                </a:tc>
              </a:tr>
              <a:tr h="79208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825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Поддержка и взаимодействие с общественными организациями и движениями</a:t>
                      </a:r>
                      <a:endParaRPr lang="ru-RU" sz="2000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111" marR="56111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64111"/>
            <a:ext cx="9144000" cy="611312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16 КЛЮЧЕВЫХ НАПРАВЛЕНИЙ ДЕЯТЕЛЬНОСТИ</a:t>
            </a:r>
          </a:p>
          <a:p>
            <a:pPr algn="ctr" eaLnBrk="1" hangingPunct="1">
              <a:buFontTx/>
              <a:buNone/>
            </a:pPr>
            <a:r>
              <a:rPr lang="ru-RU" sz="17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(УТВЕРЖДЕНЫ ПРИКАЗОМ ФЕДЕРАЛЬНОГО АГЕНТСВА ПО ДЕЛАМ МОЛОДЕЖИ)</a:t>
            </a:r>
            <a:endParaRPr lang="ru-RU" sz="17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ChangeArrowheads="1"/>
          </p:cNvSpPr>
          <p:nvPr/>
        </p:nvSpPr>
        <p:spPr bwMode="auto">
          <a:xfrm>
            <a:off x="0" y="98436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zh-CN" sz="2000" b="1">
                <a:solidFill>
                  <a:schemeClr val="tx2"/>
                </a:solidFill>
                <a:latin typeface="Arial" charset="0"/>
                <a:sym typeface="Arial" charset="0"/>
              </a:rPr>
              <a:t>АВТОМАТИЗИРОВАННАЯ ИНФОРМАЦИОННАЯ СИСТЕМА 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zh-CN" sz="2000" b="1">
                <a:solidFill>
                  <a:schemeClr val="tx2"/>
                </a:solidFill>
                <a:latin typeface="Arial" charset="0"/>
                <a:sym typeface="Arial" charset="0"/>
              </a:rPr>
              <a:t>«МОЛОДЕЖЬ РОССИИ»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0"/>
          <a:stretch>
            <a:fillRect/>
          </a:stretch>
        </p:blipFill>
        <p:spPr bwMode="auto">
          <a:xfrm>
            <a:off x="1104902" y="1095377"/>
            <a:ext cx="7521575" cy="574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8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" y="692811"/>
            <a:ext cx="9221140" cy="518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0" y="239713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36000" rIns="72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zh-CN" sz="2000" b="1">
                <a:solidFill>
                  <a:srgbClr val="1F497D"/>
                </a:solidFill>
                <a:latin typeface="Arial" charset="0"/>
                <a:sym typeface="Arial" charset="0"/>
              </a:rPr>
              <a:t>АИС «МОЛОДЕЖЬ РОССИИ»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6516136" y="2221745"/>
            <a:ext cx="2627865" cy="4519485"/>
          </a:xfrm>
          <a:prstGeom prst="rect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None/>
            </a:pPr>
            <a:endParaRPr lang="ru-RU" smtClean="0">
              <a:sym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2" t="14619" r="18911" b="3967"/>
          <a:stretch/>
        </p:blipFill>
        <p:spPr bwMode="auto">
          <a:xfrm>
            <a:off x="6660163" y="2348925"/>
            <a:ext cx="2376165" cy="414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 bwMode="auto">
          <a:xfrm>
            <a:off x="899746" y="2420931"/>
            <a:ext cx="1152080" cy="288020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None/>
            </a:pPr>
            <a:endParaRPr lang="ru-RU" smtClean="0">
              <a:ln w="57150">
                <a:solidFill>
                  <a:srgbClr val="000000"/>
                </a:solidFill>
              </a:ln>
              <a:sym typeface="Arial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 bwMode="auto">
          <a:xfrm>
            <a:off x="1647825" y="1733552"/>
            <a:ext cx="6877050" cy="695325"/>
          </a:xfrm>
          <a:custGeom>
            <a:avLst/>
            <a:gdLst>
              <a:gd name="connsiteX0" fmla="*/ 0 w 6877050"/>
              <a:gd name="connsiteY0" fmla="*/ 695325 h 695325"/>
              <a:gd name="connsiteX1" fmla="*/ 57150 w 6877050"/>
              <a:gd name="connsiteY1" fmla="*/ 657225 h 695325"/>
              <a:gd name="connsiteX2" fmla="*/ 85725 w 6877050"/>
              <a:gd name="connsiteY2" fmla="*/ 647700 h 695325"/>
              <a:gd name="connsiteX3" fmla="*/ 123825 w 6877050"/>
              <a:gd name="connsiteY3" fmla="*/ 628650 h 695325"/>
              <a:gd name="connsiteX4" fmla="*/ 180975 w 6877050"/>
              <a:gd name="connsiteY4" fmla="*/ 561975 h 695325"/>
              <a:gd name="connsiteX5" fmla="*/ 238125 w 6877050"/>
              <a:gd name="connsiteY5" fmla="*/ 514350 h 695325"/>
              <a:gd name="connsiteX6" fmla="*/ 266700 w 6877050"/>
              <a:gd name="connsiteY6" fmla="*/ 485775 h 695325"/>
              <a:gd name="connsiteX7" fmla="*/ 295275 w 6877050"/>
              <a:gd name="connsiteY7" fmla="*/ 438150 h 695325"/>
              <a:gd name="connsiteX8" fmla="*/ 323850 w 6877050"/>
              <a:gd name="connsiteY8" fmla="*/ 419100 h 695325"/>
              <a:gd name="connsiteX9" fmla="*/ 371475 w 6877050"/>
              <a:gd name="connsiteY9" fmla="*/ 333375 h 695325"/>
              <a:gd name="connsiteX10" fmla="*/ 390525 w 6877050"/>
              <a:gd name="connsiteY10" fmla="*/ 304800 h 695325"/>
              <a:gd name="connsiteX11" fmla="*/ 400050 w 6877050"/>
              <a:gd name="connsiteY11" fmla="*/ 266700 h 695325"/>
              <a:gd name="connsiteX12" fmla="*/ 476250 w 6877050"/>
              <a:gd name="connsiteY12" fmla="*/ 152400 h 695325"/>
              <a:gd name="connsiteX13" fmla="*/ 504825 w 6877050"/>
              <a:gd name="connsiteY13" fmla="*/ 142875 h 695325"/>
              <a:gd name="connsiteX14" fmla="*/ 542925 w 6877050"/>
              <a:gd name="connsiteY14" fmla="*/ 114300 h 695325"/>
              <a:gd name="connsiteX15" fmla="*/ 571500 w 6877050"/>
              <a:gd name="connsiteY15" fmla="*/ 104775 h 695325"/>
              <a:gd name="connsiteX16" fmla="*/ 600075 w 6877050"/>
              <a:gd name="connsiteY16" fmla="*/ 85725 h 695325"/>
              <a:gd name="connsiteX17" fmla="*/ 619125 w 6877050"/>
              <a:gd name="connsiteY17" fmla="*/ 57150 h 695325"/>
              <a:gd name="connsiteX18" fmla="*/ 685800 w 6877050"/>
              <a:gd name="connsiteY18" fmla="*/ 47625 h 695325"/>
              <a:gd name="connsiteX19" fmla="*/ 714375 w 6877050"/>
              <a:gd name="connsiteY19" fmla="*/ 38100 h 695325"/>
              <a:gd name="connsiteX20" fmla="*/ 809625 w 6877050"/>
              <a:gd name="connsiteY20" fmla="*/ 28575 h 695325"/>
              <a:gd name="connsiteX21" fmla="*/ 933450 w 6877050"/>
              <a:gd name="connsiteY21" fmla="*/ 0 h 695325"/>
              <a:gd name="connsiteX22" fmla="*/ 2390775 w 6877050"/>
              <a:gd name="connsiteY22" fmla="*/ 9525 h 695325"/>
              <a:gd name="connsiteX23" fmla="*/ 2419350 w 6877050"/>
              <a:gd name="connsiteY23" fmla="*/ 28575 h 695325"/>
              <a:gd name="connsiteX24" fmla="*/ 3724275 w 6877050"/>
              <a:gd name="connsiteY24" fmla="*/ 47625 h 695325"/>
              <a:gd name="connsiteX25" fmla="*/ 3819525 w 6877050"/>
              <a:gd name="connsiteY25" fmla="*/ 57150 h 695325"/>
              <a:gd name="connsiteX26" fmla="*/ 3895725 w 6877050"/>
              <a:gd name="connsiteY26" fmla="*/ 76200 h 695325"/>
              <a:gd name="connsiteX27" fmla="*/ 4067175 w 6877050"/>
              <a:gd name="connsiteY27" fmla="*/ 95250 h 695325"/>
              <a:gd name="connsiteX28" fmla="*/ 4533900 w 6877050"/>
              <a:gd name="connsiteY28" fmla="*/ 104775 h 695325"/>
              <a:gd name="connsiteX29" fmla="*/ 4638675 w 6877050"/>
              <a:gd name="connsiteY29" fmla="*/ 123825 h 695325"/>
              <a:gd name="connsiteX30" fmla="*/ 4695825 w 6877050"/>
              <a:gd name="connsiteY30" fmla="*/ 142875 h 695325"/>
              <a:gd name="connsiteX31" fmla="*/ 4733925 w 6877050"/>
              <a:gd name="connsiteY31" fmla="*/ 152400 h 695325"/>
              <a:gd name="connsiteX32" fmla="*/ 4781550 w 6877050"/>
              <a:gd name="connsiteY32" fmla="*/ 171450 h 695325"/>
              <a:gd name="connsiteX33" fmla="*/ 5105400 w 6877050"/>
              <a:gd name="connsiteY33" fmla="*/ 180975 h 695325"/>
              <a:gd name="connsiteX34" fmla="*/ 5153025 w 6877050"/>
              <a:gd name="connsiteY34" fmla="*/ 190500 h 695325"/>
              <a:gd name="connsiteX35" fmla="*/ 5181600 w 6877050"/>
              <a:gd name="connsiteY35" fmla="*/ 200025 h 695325"/>
              <a:gd name="connsiteX36" fmla="*/ 5286375 w 6877050"/>
              <a:gd name="connsiteY36" fmla="*/ 209550 h 695325"/>
              <a:gd name="connsiteX37" fmla="*/ 5391150 w 6877050"/>
              <a:gd name="connsiteY37" fmla="*/ 238125 h 695325"/>
              <a:gd name="connsiteX38" fmla="*/ 5448300 w 6877050"/>
              <a:gd name="connsiteY38" fmla="*/ 257175 h 695325"/>
              <a:gd name="connsiteX39" fmla="*/ 5486400 w 6877050"/>
              <a:gd name="connsiteY39" fmla="*/ 266700 h 695325"/>
              <a:gd name="connsiteX40" fmla="*/ 5514975 w 6877050"/>
              <a:gd name="connsiteY40" fmla="*/ 276225 h 695325"/>
              <a:gd name="connsiteX41" fmla="*/ 5553075 w 6877050"/>
              <a:gd name="connsiteY41" fmla="*/ 295275 h 695325"/>
              <a:gd name="connsiteX42" fmla="*/ 5600700 w 6877050"/>
              <a:gd name="connsiteY42" fmla="*/ 304800 h 695325"/>
              <a:gd name="connsiteX43" fmla="*/ 5695950 w 6877050"/>
              <a:gd name="connsiteY43" fmla="*/ 342900 h 695325"/>
              <a:gd name="connsiteX44" fmla="*/ 5886450 w 6877050"/>
              <a:gd name="connsiteY44" fmla="*/ 361950 h 695325"/>
              <a:gd name="connsiteX45" fmla="*/ 6115050 w 6877050"/>
              <a:gd name="connsiteY45" fmla="*/ 371475 h 695325"/>
              <a:gd name="connsiteX46" fmla="*/ 6200775 w 6877050"/>
              <a:gd name="connsiteY46" fmla="*/ 390525 h 695325"/>
              <a:gd name="connsiteX47" fmla="*/ 6257925 w 6877050"/>
              <a:gd name="connsiteY47" fmla="*/ 409575 h 695325"/>
              <a:gd name="connsiteX48" fmla="*/ 6343650 w 6877050"/>
              <a:gd name="connsiteY48" fmla="*/ 438150 h 695325"/>
              <a:gd name="connsiteX49" fmla="*/ 6572250 w 6877050"/>
              <a:gd name="connsiteY49" fmla="*/ 514350 h 695325"/>
              <a:gd name="connsiteX50" fmla="*/ 6715125 w 6877050"/>
              <a:gd name="connsiteY50" fmla="*/ 561975 h 695325"/>
              <a:gd name="connsiteX51" fmla="*/ 6772275 w 6877050"/>
              <a:gd name="connsiteY51" fmla="*/ 581025 h 695325"/>
              <a:gd name="connsiteX52" fmla="*/ 6800850 w 6877050"/>
              <a:gd name="connsiteY52" fmla="*/ 590550 h 695325"/>
              <a:gd name="connsiteX53" fmla="*/ 6829425 w 6877050"/>
              <a:gd name="connsiteY53" fmla="*/ 609600 h 695325"/>
              <a:gd name="connsiteX54" fmla="*/ 6877050 w 6877050"/>
              <a:gd name="connsiteY54" fmla="*/ 64770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877050" h="695325">
                <a:moveTo>
                  <a:pt x="0" y="695325"/>
                </a:moveTo>
                <a:cubicBezTo>
                  <a:pt x="116504" y="672024"/>
                  <a:pt x="5894" y="708481"/>
                  <a:pt x="57150" y="657225"/>
                </a:cubicBezTo>
                <a:cubicBezTo>
                  <a:pt x="64250" y="650125"/>
                  <a:pt x="76497" y="651655"/>
                  <a:pt x="85725" y="647700"/>
                </a:cubicBezTo>
                <a:cubicBezTo>
                  <a:pt x="98776" y="642107"/>
                  <a:pt x="111125" y="635000"/>
                  <a:pt x="123825" y="628650"/>
                </a:cubicBezTo>
                <a:cubicBezTo>
                  <a:pt x="161034" y="554232"/>
                  <a:pt x="119151" y="623799"/>
                  <a:pt x="180975" y="561975"/>
                </a:cubicBezTo>
                <a:cubicBezTo>
                  <a:pt x="232874" y="510076"/>
                  <a:pt x="183548" y="532542"/>
                  <a:pt x="238125" y="514350"/>
                </a:cubicBezTo>
                <a:cubicBezTo>
                  <a:pt x="247650" y="504825"/>
                  <a:pt x="258618" y="496551"/>
                  <a:pt x="266700" y="485775"/>
                </a:cubicBezTo>
                <a:cubicBezTo>
                  <a:pt x="277808" y="470964"/>
                  <a:pt x="283227" y="452206"/>
                  <a:pt x="295275" y="438150"/>
                </a:cubicBezTo>
                <a:cubicBezTo>
                  <a:pt x="302725" y="429458"/>
                  <a:pt x="314325" y="425450"/>
                  <a:pt x="323850" y="419100"/>
                </a:cubicBezTo>
                <a:cubicBezTo>
                  <a:pt x="340615" y="368805"/>
                  <a:pt x="327806" y="398879"/>
                  <a:pt x="371475" y="333375"/>
                </a:cubicBezTo>
                <a:lnTo>
                  <a:pt x="390525" y="304800"/>
                </a:lnTo>
                <a:cubicBezTo>
                  <a:pt x="393700" y="292100"/>
                  <a:pt x="396288" y="279239"/>
                  <a:pt x="400050" y="266700"/>
                </a:cubicBezTo>
                <a:cubicBezTo>
                  <a:pt x="423681" y="187930"/>
                  <a:pt x="410185" y="218465"/>
                  <a:pt x="476250" y="152400"/>
                </a:cubicBezTo>
                <a:cubicBezTo>
                  <a:pt x="483350" y="145300"/>
                  <a:pt x="495300" y="146050"/>
                  <a:pt x="504825" y="142875"/>
                </a:cubicBezTo>
                <a:cubicBezTo>
                  <a:pt x="517525" y="133350"/>
                  <a:pt x="529142" y="122176"/>
                  <a:pt x="542925" y="114300"/>
                </a:cubicBezTo>
                <a:cubicBezTo>
                  <a:pt x="551642" y="109319"/>
                  <a:pt x="562520" y="109265"/>
                  <a:pt x="571500" y="104775"/>
                </a:cubicBezTo>
                <a:cubicBezTo>
                  <a:pt x="581739" y="99655"/>
                  <a:pt x="590550" y="92075"/>
                  <a:pt x="600075" y="85725"/>
                </a:cubicBezTo>
                <a:cubicBezTo>
                  <a:pt x="606425" y="76200"/>
                  <a:pt x="608664" y="61799"/>
                  <a:pt x="619125" y="57150"/>
                </a:cubicBezTo>
                <a:cubicBezTo>
                  <a:pt x="639641" y="48032"/>
                  <a:pt x="663785" y="52028"/>
                  <a:pt x="685800" y="47625"/>
                </a:cubicBezTo>
                <a:cubicBezTo>
                  <a:pt x="695645" y="45656"/>
                  <a:pt x="704452" y="39627"/>
                  <a:pt x="714375" y="38100"/>
                </a:cubicBezTo>
                <a:cubicBezTo>
                  <a:pt x="745912" y="33248"/>
                  <a:pt x="777875" y="31750"/>
                  <a:pt x="809625" y="28575"/>
                </a:cubicBezTo>
                <a:cubicBezTo>
                  <a:pt x="888074" y="2425"/>
                  <a:pt x="846896" y="12365"/>
                  <a:pt x="933450" y="0"/>
                </a:cubicBezTo>
                <a:lnTo>
                  <a:pt x="2390775" y="9525"/>
                </a:lnTo>
                <a:cubicBezTo>
                  <a:pt x="2402221" y="9745"/>
                  <a:pt x="2407907" y="28248"/>
                  <a:pt x="2419350" y="28575"/>
                </a:cubicBezTo>
                <a:cubicBezTo>
                  <a:pt x="2854194" y="40999"/>
                  <a:pt x="3289300" y="41275"/>
                  <a:pt x="3724275" y="47625"/>
                </a:cubicBezTo>
                <a:cubicBezTo>
                  <a:pt x="3756025" y="50800"/>
                  <a:pt x="3788051" y="51904"/>
                  <a:pt x="3819525" y="57150"/>
                </a:cubicBezTo>
                <a:cubicBezTo>
                  <a:pt x="3845350" y="61454"/>
                  <a:pt x="3870325" y="69850"/>
                  <a:pt x="3895725" y="76200"/>
                </a:cubicBezTo>
                <a:cubicBezTo>
                  <a:pt x="3911573" y="80162"/>
                  <a:pt x="4061153" y="95046"/>
                  <a:pt x="4067175" y="95250"/>
                </a:cubicBezTo>
                <a:cubicBezTo>
                  <a:pt x="4222693" y="100522"/>
                  <a:pt x="4378325" y="101600"/>
                  <a:pt x="4533900" y="104775"/>
                </a:cubicBezTo>
                <a:cubicBezTo>
                  <a:pt x="4552570" y="107887"/>
                  <a:pt x="4617755" y="118120"/>
                  <a:pt x="4638675" y="123825"/>
                </a:cubicBezTo>
                <a:cubicBezTo>
                  <a:pt x="4658048" y="129109"/>
                  <a:pt x="4676344" y="138005"/>
                  <a:pt x="4695825" y="142875"/>
                </a:cubicBezTo>
                <a:cubicBezTo>
                  <a:pt x="4708525" y="146050"/>
                  <a:pt x="4721506" y="148260"/>
                  <a:pt x="4733925" y="152400"/>
                </a:cubicBezTo>
                <a:cubicBezTo>
                  <a:pt x="4750145" y="157807"/>
                  <a:pt x="4764502" y="170139"/>
                  <a:pt x="4781550" y="171450"/>
                </a:cubicBezTo>
                <a:cubicBezTo>
                  <a:pt x="4889229" y="179733"/>
                  <a:pt x="4997450" y="177800"/>
                  <a:pt x="5105400" y="180975"/>
                </a:cubicBezTo>
                <a:cubicBezTo>
                  <a:pt x="5121275" y="184150"/>
                  <a:pt x="5137319" y="186573"/>
                  <a:pt x="5153025" y="190500"/>
                </a:cubicBezTo>
                <a:cubicBezTo>
                  <a:pt x="5162765" y="192935"/>
                  <a:pt x="5171661" y="198605"/>
                  <a:pt x="5181600" y="200025"/>
                </a:cubicBezTo>
                <a:cubicBezTo>
                  <a:pt x="5216317" y="204985"/>
                  <a:pt x="5251450" y="206375"/>
                  <a:pt x="5286375" y="209550"/>
                </a:cubicBezTo>
                <a:cubicBezTo>
                  <a:pt x="5339788" y="227354"/>
                  <a:pt x="5305210" y="216640"/>
                  <a:pt x="5391150" y="238125"/>
                </a:cubicBezTo>
                <a:cubicBezTo>
                  <a:pt x="5410631" y="242995"/>
                  <a:pt x="5429250" y="250825"/>
                  <a:pt x="5448300" y="257175"/>
                </a:cubicBezTo>
                <a:cubicBezTo>
                  <a:pt x="5460719" y="261315"/>
                  <a:pt x="5473813" y="263104"/>
                  <a:pt x="5486400" y="266700"/>
                </a:cubicBezTo>
                <a:cubicBezTo>
                  <a:pt x="5496054" y="269458"/>
                  <a:pt x="5505747" y="272270"/>
                  <a:pt x="5514975" y="276225"/>
                </a:cubicBezTo>
                <a:cubicBezTo>
                  <a:pt x="5528026" y="281818"/>
                  <a:pt x="5539605" y="290785"/>
                  <a:pt x="5553075" y="295275"/>
                </a:cubicBezTo>
                <a:cubicBezTo>
                  <a:pt x="5568434" y="300395"/>
                  <a:pt x="5584825" y="301625"/>
                  <a:pt x="5600700" y="304800"/>
                </a:cubicBezTo>
                <a:cubicBezTo>
                  <a:pt x="5656761" y="332830"/>
                  <a:pt x="5625330" y="319360"/>
                  <a:pt x="5695950" y="342900"/>
                </a:cubicBezTo>
                <a:cubicBezTo>
                  <a:pt x="5732596" y="355115"/>
                  <a:pt x="5882577" y="361746"/>
                  <a:pt x="5886450" y="361950"/>
                </a:cubicBezTo>
                <a:cubicBezTo>
                  <a:pt x="5962611" y="365958"/>
                  <a:pt x="6038850" y="368300"/>
                  <a:pt x="6115050" y="371475"/>
                </a:cubicBezTo>
                <a:cubicBezTo>
                  <a:pt x="6142241" y="376913"/>
                  <a:pt x="6173872" y="382454"/>
                  <a:pt x="6200775" y="390525"/>
                </a:cubicBezTo>
                <a:cubicBezTo>
                  <a:pt x="6220009" y="396295"/>
                  <a:pt x="6238875" y="403225"/>
                  <a:pt x="6257925" y="409575"/>
                </a:cubicBezTo>
                <a:lnTo>
                  <a:pt x="6343650" y="438150"/>
                </a:lnTo>
                <a:lnTo>
                  <a:pt x="6572250" y="514350"/>
                </a:lnTo>
                <a:lnTo>
                  <a:pt x="6715125" y="561975"/>
                </a:lnTo>
                <a:lnTo>
                  <a:pt x="6772275" y="581025"/>
                </a:lnTo>
                <a:lnTo>
                  <a:pt x="6800850" y="590550"/>
                </a:lnTo>
                <a:cubicBezTo>
                  <a:pt x="6810375" y="596900"/>
                  <a:pt x="6820631" y="602271"/>
                  <a:pt x="6829425" y="609600"/>
                </a:cubicBezTo>
                <a:cubicBezTo>
                  <a:pt x="6879818" y="651594"/>
                  <a:pt x="6837099" y="627724"/>
                  <a:pt x="6877050" y="64770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None/>
            </a:pPr>
            <a:endParaRPr lang="ru-RU" smtClean="0">
              <a:ln w="57150">
                <a:solidFill>
                  <a:srgbClr val="000000"/>
                </a:solidFill>
              </a:ln>
              <a:sym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 flipH="1" flipV="1">
            <a:off x="8449194" y="2221745"/>
            <a:ext cx="64605" cy="1440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 flipH="1">
            <a:off x="8316259" y="2376051"/>
            <a:ext cx="2086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4404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C53DB5CF-EBBE-40A9-A91E-35459150B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8343203"/>
              </p:ext>
            </p:extLst>
          </p:nvPr>
        </p:nvGraphicFramePr>
        <p:xfrm>
          <a:off x="533401" y="431801"/>
          <a:ext cx="3215833" cy="3204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78F56531-6FFE-4C23-90E9-627AE6C771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676234"/>
              </p:ext>
            </p:extLst>
          </p:nvPr>
        </p:nvGraphicFramePr>
        <p:xfrm>
          <a:off x="5394770" y="431801"/>
          <a:ext cx="3215833" cy="3204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EFE3CC86-288A-40AC-9C50-7F6E021B85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737812"/>
              </p:ext>
            </p:extLst>
          </p:nvPr>
        </p:nvGraphicFramePr>
        <p:xfrm>
          <a:off x="2528667" y="3786000"/>
          <a:ext cx="4086668" cy="280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5018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674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544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EAA58F0-3650-4679-A5FF-3CF3D019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459DCD-9197-4FA1-A7BF-90B6E16F44F3}"/>
              </a:ext>
            </a:extLst>
          </p:cNvPr>
          <p:cNvSpPr txBox="1"/>
          <p:nvPr/>
        </p:nvSpPr>
        <p:spPr>
          <a:xfrm>
            <a:off x="215008" y="230743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ФОРУМНАЯ КАМПАНИЯ - 2017</a:t>
            </a:r>
          </a:p>
        </p:txBody>
      </p:sp>
      <p:pic>
        <p:nvPicPr>
          <p:cNvPr id="5" name="Рисунок 4" descr="Изображение выглядит как человек, внешний, толпа, люди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9CC6956-8D00-416E-90E7-A3901903D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3310467"/>
            <a:ext cx="3163844" cy="316384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D6CEF580-C7B2-4D2E-911B-D730EE352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1205712"/>
            <a:ext cx="3163844" cy="1912112"/>
          </a:xfrm>
          <a:prstGeom prst="rect">
            <a:avLst/>
          </a:prstGeom>
        </p:spPr>
      </p:pic>
      <p:pic>
        <p:nvPicPr>
          <p:cNvPr id="1032" name="Picture 8" descr="https://pp.userapi.com/c841622/v841622177/b15d/DwW2pS-5b24.jpg">
            <a:extLst>
              <a:ext uri="{FF2B5EF4-FFF2-40B4-BE49-F238E27FC236}">
                <a16:creationId xmlns="" xmlns:a16="http://schemas.microsoft.com/office/drawing/2014/main" id="{F872E1EA-EB45-4778-9D38-AF1958BA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10464"/>
            <a:ext cx="3318532" cy="19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p.userapi.com/c840121/v840121475/117c1/o35sqypV-e4.jpg">
            <a:extLst>
              <a:ext uri="{FF2B5EF4-FFF2-40B4-BE49-F238E27FC236}">
                <a16:creationId xmlns="" xmlns:a16="http://schemas.microsoft.com/office/drawing/2014/main" id="{9A40B2F4-2C20-45DB-9255-B271BE03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118645"/>
            <a:ext cx="3318532" cy="135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0F179F-A01A-4ECE-ABCD-8CBBBDE6BE90}"/>
              </a:ext>
            </a:extLst>
          </p:cNvPr>
          <p:cNvSpPr txBox="1"/>
          <p:nvPr/>
        </p:nvSpPr>
        <p:spPr>
          <a:xfrm>
            <a:off x="4572000" y="1150943"/>
            <a:ext cx="40867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ru-RU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1396</a:t>
            </a:r>
            <a:r>
              <a:rPr lang="ru-RU" sz="32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заявок</a:t>
            </a:r>
          </a:p>
          <a:p>
            <a:pPr eaLnBrk="1" hangingPunct="1">
              <a:buFontTx/>
              <a:buNone/>
            </a:pPr>
            <a:r>
              <a:rPr lang="ru-RU" sz="32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463</a:t>
            </a:r>
            <a:r>
              <a:rPr lang="ru-RU" sz="32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участников</a:t>
            </a:r>
          </a:p>
          <a:p>
            <a:pPr eaLnBrk="1" hangingPunct="1">
              <a:buFontTx/>
              <a:buNone/>
            </a:pPr>
            <a:r>
              <a:rPr lang="ru-RU" sz="32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  <a:r>
              <a:rPr lang="ru-RU" sz="32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грантов</a:t>
            </a:r>
            <a:endParaRPr lang="ru-RU" sz="3200" b="1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lang="ru-RU" sz="32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800 </a:t>
            </a:r>
            <a:r>
              <a:rPr lang="ru-RU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000 </a:t>
            </a:r>
            <a:r>
              <a:rPr lang="ru-RU" sz="32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рублей</a:t>
            </a:r>
            <a:endParaRPr lang="ru-RU" sz="3200" b="1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"/>
            <a:ext cx="9144000" cy="6883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20252" r="1876" b="15124"/>
          <a:stretch/>
        </p:blipFill>
        <p:spPr bwMode="auto">
          <a:xfrm>
            <a:off x="4502435" y="1556871"/>
            <a:ext cx="4533901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464" y="260648"/>
            <a:ext cx="4310512" cy="2736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молодежный образовательный форум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5496" y="2132856"/>
            <a:ext cx="4211960" cy="4725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Форум направлен на стимулирование проектной деятельности молодежи, выявление и поддержку молодежных инициатив, а также увеличение эффективности и результативности участия молодежи республики в форумах окружного и всероссийского уровня. </a:t>
            </a:r>
          </a:p>
          <a:p>
            <a:pPr marL="0" indent="0" algn="just">
              <a:buFont typeface="Arial" charset="0"/>
              <a:buNone/>
            </a:pPr>
            <a: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just">
              <a:buFont typeface="Arial" charset="0"/>
              <a:buNone/>
            </a:pP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форума будет осуществляться подготовка молодых людей республики к участию в </a:t>
            </a:r>
            <a:r>
              <a:rPr lang="ru-RU" sz="1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форумной</a:t>
            </a:r>
            <a: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кампании 2017 года – молодежных форумах «</a:t>
            </a:r>
            <a:r>
              <a:rPr lang="en-US" sz="1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Волга», «Таврида», «Территория смыслов», «Итуруп», «Балтийский Артек» и т.д.</a:t>
            </a:r>
            <a:endParaRPr lang="ru-RU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5369" y="6453984"/>
            <a:ext cx="720080" cy="365125"/>
          </a:xfrm>
        </p:spPr>
        <p:txBody>
          <a:bodyPr vert="horz" lIns="91440" tIns="45720" rIns="91440" bIns="45720" rtlCol="0" anchor="ctr"/>
          <a:lstStyle/>
          <a:p>
            <a:fld id="{148ECE58-DD8F-41A7-82C0-941C977FA5B8}" type="slidenum">
              <a:rPr lang="ru-RU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pPr/>
              <a:t>31</a:t>
            </a:fld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0460" y="188776"/>
            <a:ext cx="470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27-29 апреля </a:t>
            </a:r>
            <a:endParaRPr lang="ru-RU" sz="3600" b="1" dirty="0" smtClean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2017 </a:t>
            </a:r>
            <a:r>
              <a:rPr lang="ru-RU" sz="36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1111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1"/>
          <p:cNvSpPr>
            <a:spLocks noChangeArrowheads="1"/>
          </p:cNvSpPr>
          <p:nvPr/>
        </p:nvSpPr>
        <p:spPr bwMode="auto">
          <a:xfrm>
            <a:off x="251700" y="21506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72000" tIns="36000" rIns="72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2000" b="1" dirty="0" smtClean="0">
                <a:solidFill>
                  <a:srgbClr val="1F497D"/>
                </a:solidFill>
                <a:latin typeface="Arial" charset="0"/>
                <a:sym typeface="Arial" charset="0"/>
              </a:rPr>
              <a:t>КВОТЫ НА СМАРТ-ТАУ</a:t>
            </a: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2000" b="1" dirty="0" smtClean="0">
                <a:solidFill>
                  <a:srgbClr val="1F497D"/>
                </a:solidFill>
                <a:latin typeface="Arial" charset="0"/>
                <a:sym typeface="Arial" charset="0"/>
              </a:rPr>
              <a:t>(В СООТВЕТСВИИ С КОЛИЧЕСТВОМ МОЛОДЕЖИ В МО)</a:t>
            </a:r>
            <a:endParaRPr lang="ru-RU" altLang="en-US" sz="2000" b="1" dirty="0">
              <a:solidFill>
                <a:srgbClr val="1F497D"/>
              </a:solidFill>
              <a:latin typeface="Arial" charset="0"/>
              <a:sym typeface="Arial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75203"/>
              </p:ext>
            </p:extLst>
          </p:nvPr>
        </p:nvGraphicFramePr>
        <p:xfrm>
          <a:off x="1" y="1065368"/>
          <a:ext cx="9143998" cy="5819682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323527"/>
                <a:gridCol w="2016224"/>
                <a:gridCol w="576064"/>
                <a:gridCol w="432048"/>
                <a:gridCol w="2088232"/>
                <a:gridCol w="576064"/>
                <a:gridCol w="432048"/>
                <a:gridCol w="2114390"/>
                <a:gridCol w="585401"/>
              </a:tblGrid>
              <a:tr h="298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Квота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Квота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Квота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Абзелиловский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Дюртюлинский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Стерлибашевский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Альшеевский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Ермекеевский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Стерлитамакский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Архангельский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Зианчуринский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Туймазинский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Аскинский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Зилаирский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Татышлинский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Аургазинский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Ишимбайский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Уфимский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Балтачевский район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Илишевский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Учалинский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Благовещенский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Иглинский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Фёдоровский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Баймакский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Кушнаренковский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Хайбуллинский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Благоварский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Кигинский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Шаранский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Бакалинский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Караидельский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Чишминский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Белокатайский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Куюргазинский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Чекмагушевский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Бирский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Кугарчинский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Янаульский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Бижбулякский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Краснокамский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 Уфа 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Белебеевский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Кармаскалинский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 Салават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Белорецкий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Калтасинский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 Сибай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Бураевский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Мечетлинский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 Кумертау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Буздякский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Мишкинский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 Октябрьский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Бурзянский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Миякинский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 Межгорье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Гафурийский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Мелеузовский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 Стерлитамак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Давлекановский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Нуримановский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 Нефтекамск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Дуванский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Салаватский район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 Агидель 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2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6CF7CD5-839A-44D6-B0C2-8CA299276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6" y="4797152"/>
            <a:ext cx="8785225" cy="18002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E-mail: 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  <a:hlinkClick r:id="rId2"/>
              </a:rPr>
              <a:t>opmi@mail.ru</a:t>
            </a:r>
            <a:endParaRPr lang="ru-RU" sz="2000" b="1" dirty="0" smtClean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Тел</a:t>
            </a: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: 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+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7 (347) 246-56-31, +7 (347) 250-67-84</a:t>
            </a:r>
            <a:endParaRPr lang="ru-RU" sz="20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Страница ВК: </a:t>
            </a:r>
            <a:r>
              <a:rPr lang="en-US" sz="2000" b="1" u="sng" dirty="0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vk.com/</a:t>
            </a:r>
            <a:r>
              <a:rPr lang="en-US" sz="2000" b="1" u="sng" dirty="0" err="1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rvcrb</a:t>
            </a:r>
            <a:endParaRPr lang="ru-RU" sz="2000" b="1" u="sng" dirty="0" smtClean="0">
              <a:solidFill>
                <a:srgbClr val="0033CC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Сайт </a:t>
            </a: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: </a:t>
            </a:r>
            <a:r>
              <a:rPr lang="en-US" sz="2000" b="1" u="sng" dirty="0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volunteer-center.ru</a:t>
            </a:r>
            <a:endParaRPr lang="en-US" sz="2000" b="1" u="sng" dirty="0">
              <a:solidFill>
                <a:srgbClr val="0033CC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8520" y="26064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ОТВЕСТВЕННЫЕ ЗА ФОРУМНУЮ КАМПАНИЮ</a:t>
            </a:r>
            <a:endParaRPr lang="ru-RU" b="1" dirty="0">
              <a:solidFill>
                <a:srgbClr val="1F497D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98" name="Picture 2" descr="I:\Yamiru\архив 08062017\логотипы\Без имени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92" y="1412776"/>
            <a:ext cx="271322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77480" y="340858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Начальник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отдела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-</a:t>
            </a:r>
            <a:endParaRPr lang="ru-RU" b="1" dirty="0">
              <a:solidFill>
                <a:prstClr val="black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err="1" smtClean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Сабиров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Вито </a:t>
            </a:r>
            <a:r>
              <a:rPr lang="ru-RU" b="1" dirty="0" err="1" smtClean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Фладисович</a:t>
            </a:r>
            <a:endParaRPr lang="ru-RU" b="1" dirty="0">
              <a:solidFill>
                <a:prstClr val="black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41" y="1114139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ОТДЕЛ ПОДДЕРЖКИ МОЛОДЕЖНЫХ ИНИЦИАТИВ</a:t>
            </a:r>
          </a:p>
          <a:p>
            <a:pPr eaLnBrk="1" hangingPunct="1">
              <a:buFontTx/>
              <a:buNone/>
            </a:pPr>
            <a:endParaRPr lang="ru-RU" dirty="0">
              <a:ea typeface="+mn-ea"/>
              <a:cs typeface="Arial" charset="0"/>
            </a:endParaRPr>
          </a:p>
        </p:txBody>
      </p:sp>
      <p:pic>
        <p:nvPicPr>
          <p:cNvPr id="2" name="Picture 2" descr="C:\Users\Yamiru\Desktop\презентации\DhOAICKkvS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t="13799" r="37406" b="47101"/>
          <a:stretch/>
        </p:blipFill>
        <p:spPr bwMode="auto">
          <a:xfrm>
            <a:off x="327185" y="2204864"/>
            <a:ext cx="1850295" cy="21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48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36232" r="32349" b="21040"/>
          <a:stretch/>
        </p:blipFill>
        <p:spPr bwMode="auto">
          <a:xfrm>
            <a:off x="0" y="1291795"/>
            <a:ext cx="9153914" cy="523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1"/>
          <p:cNvSpPr>
            <a:spLocks noChangeArrowheads="1"/>
          </p:cNvSpPr>
          <p:nvPr/>
        </p:nvSpPr>
        <p:spPr bwMode="auto">
          <a:xfrm>
            <a:off x="0" y="260780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72000" tIns="36000" rIns="72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2000" b="1" dirty="0" smtClean="0">
                <a:solidFill>
                  <a:schemeClr val="tx2"/>
                </a:solidFill>
                <a:latin typeface="Arial" charset="0"/>
                <a:sym typeface="Arial" charset="0"/>
              </a:rPr>
              <a:t>КРИТЕРИИ ОТБОРА УЧАСТНИКОВ НА ВСЕРОССИСКИЕ ФОРУМЫ</a:t>
            </a:r>
            <a:endParaRPr lang="ru-RU" altLang="en-US" sz="2000" b="1" dirty="0">
              <a:solidFill>
                <a:schemeClr val="tx2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4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vk.me/c626823/v626823417/25069/OAKmFT0d1i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608512" cy="30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vk.me/c626823/v626823417/250a5/1oEYIYS9q2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/>
          <a:stretch/>
        </p:blipFill>
        <p:spPr bwMode="auto">
          <a:xfrm>
            <a:off x="395537" y="4325863"/>
            <a:ext cx="4032447" cy="24081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vk.me/c626823/v626823417/250af/jb5Tb9nIUL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1"/>
          <a:stretch/>
        </p:blipFill>
        <p:spPr bwMode="auto">
          <a:xfrm>
            <a:off x="4696610" y="4325863"/>
            <a:ext cx="4233352" cy="24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28439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ПЕРВЫЙ СЛЁТ ЮНАРМИИ В РЕСПУБЛИКЕ БАШКОРТОСТАН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7" name="Picture 3" descr="D:\ОПТМиМИ\Юнармия\2016\Символика Юнармии\Page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52134" r="30672" b="13979"/>
          <a:stretch/>
        </p:blipFill>
        <p:spPr bwMode="auto">
          <a:xfrm>
            <a:off x="4970307" y="1368942"/>
            <a:ext cx="4138197" cy="256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10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9223815"/>
              </p:ext>
            </p:extLst>
          </p:nvPr>
        </p:nvGraphicFramePr>
        <p:xfrm>
          <a:off x="323528" y="1220807"/>
          <a:ext cx="8424936" cy="5232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129608"/>
            <a:ext cx="9144000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ru-RU" dirty="0" smtClean="0">
                <a:solidFill>
                  <a:srgbClr val="1F497D"/>
                </a:solidFill>
                <a:ea typeface="+mn-ea"/>
                <a:cs typeface="Arial" charset="0"/>
              </a:rPr>
              <a:t>ВОЕННО-ПАТРИОТИЧЕСКИЕ КЛУБЫ </a:t>
            </a:r>
            <a:endParaRPr lang="ru-RU" dirty="0">
              <a:solidFill>
                <a:srgbClr val="1F497D"/>
              </a:solidFill>
              <a:ea typeface="+mn-ea"/>
              <a:cs typeface="Arial" charset="0"/>
            </a:endParaRPr>
          </a:p>
          <a:p>
            <a:pPr>
              <a:buFontTx/>
              <a:buNone/>
            </a:pPr>
            <a:r>
              <a:rPr lang="ru-RU" dirty="0">
                <a:solidFill>
                  <a:srgbClr val="1F497D"/>
                </a:solidFill>
                <a:ea typeface="+mn-ea"/>
                <a:cs typeface="Arial" charset="0"/>
              </a:rPr>
              <a:t>И </a:t>
            </a:r>
            <a:r>
              <a:rPr lang="ru-RU" dirty="0" smtClean="0">
                <a:solidFill>
                  <a:srgbClr val="1F497D"/>
                </a:solidFill>
                <a:ea typeface="+mn-ea"/>
                <a:cs typeface="Arial" charset="0"/>
              </a:rPr>
              <a:t>ПОИСКОВЫЕ ОТРЯДЫ РЕСПУБЛИКИ БАШКОРТОСТАН</a:t>
            </a:r>
            <a:endParaRPr lang="ru-RU" dirty="0">
              <a:solidFill>
                <a:srgbClr val="1F497D"/>
              </a:solidFill>
              <a:ea typeface="+mn-ea"/>
              <a:cs typeface="Arial" charset="0"/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2400" y="6448251"/>
            <a:ext cx="720080" cy="365125"/>
          </a:xfrm>
        </p:spPr>
        <p:txBody>
          <a:bodyPr vert="horz" lIns="91440" tIns="45720" rIns="91440" bIns="45720" rtlCol="0" anchor="ctr"/>
          <a:lstStyle/>
          <a:p>
            <a:fld id="{148ECE58-DD8F-41A7-82C0-941C977FA5B8}" type="slidenum">
              <a:rPr lang="ru-RU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pPr/>
              <a:t>36</a:t>
            </a:fld>
            <a:endParaRPr lang="ru-RU" b="1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08720"/>
            <a:ext cx="913447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Содержимое 6" descr="ВПКа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20807"/>
            <a:ext cx="2223247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http://mmpsrb.ru/assets/images/news/dekabr/2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23026"/>
            <a:ext cx="1155456" cy="154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504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CF7CD5-839A-44D6-B0C2-8CA299276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653136"/>
            <a:ext cx="8785225" cy="18002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E-mail</a:t>
            </a:r>
            <a:r>
              <a:rPr lang="en-US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: 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  <a:hlinkClick r:id="rId2"/>
              </a:rPr>
              <a:t>head@unarmy-rb.ru</a:t>
            </a:r>
            <a:endParaRPr lang="ru-RU" sz="2000" b="1" dirty="0" smtClean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Тел</a:t>
            </a: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: +7 937 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328 88 </a:t>
            </a: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50 </a:t>
            </a:r>
            <a:endParaRPr lang="ru-RU" sz="2000" b="1" dirty="0" smtClean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Страница ВК: </a:t>
            </a:r>
            <a:r>
              <a:rPr lang="en-US" sz="2000" b="1" u="sng" dirty="0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vk.com/</a:t>
            </a:r>
            <a:r>
              <a:rPr lang="en-US" sz="2000" b="1" u="sng" dirty="0" err="1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bash.unarmy</a:t>
            </a:r>
            <a:endParaRPr lang="ru-RU" sz="2000" b="1" u="sng" dirty="0" smtClean="0">
              <a:solidFill>
                <a:srgbClr val="0033CC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Сайт </a:t>
            </a: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: </a:t>
            </a:r>
            <a:r>
              <a:rPr lang="en-US" sz="2000" b="1" u="sng" dirty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unarmy-rb.ru</a:t>
            </a:r>
            <a:endParaRPr lang="ru-RU" sz="3600" b="1" u="sng" dirty="0">
              <a:solidFill>
                <a:srgbClr val="0033CC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99" y="21916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ВДЮВПОД «ЮНАРМИЯ» БАШКОРТОСТАН</a:t>
            </a:r>
            <a:endParaRPr lang="ru-RU" b="1" dirty="0">
              <a:solidFill>
                <a:srgbClr val="1F497D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4" name="Picture 2" descr="C:\Users\Yamiru\Desktop\презентации\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64" y="1035140"/>
            <a:ext cx="3402632" cy="353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3406944"/>
            <a:ext cx="5382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Руководитель регионального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отделения</a:t>
            </a:r>
            <a:endParaRPr lang="en-US" b="1" dirty="0">
              <a:solidFill>
                <a:prstClr val="black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Зинатуллин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Арсен Альбертович </a:t>
            </a:r>
          </a:p>
        </p:txBody>
      </p:sp>
      <p:pic>
        <p:nvPicPr>
          <p:cNvPr id="3075" name="Picture 3" descr="C:\Users\Yamiru\Desktop\презентации\Jp7ZgQhkYV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15592" r="16283" b="33945"/>
          <a:stretch/>
        </p:blipFill>
        <p:spPr bwMode="auto">
          <a:xfrm>
            <a:off x="2034715" y="1268760"/>
            <a:ext cx="1815954" cy="202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59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ОПТМиМИ\Выступления\2017\1602_Коллегия\рук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5"/>
          <a:stretch/>
        </p:blipFill>
        <p:spPr bwMode="auto">
          <a:xfrm>
            <a:off x="-8538" y="1063256"/>
            <a:ext cx="9152538" cy="579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11"/>
          <p:cNvSpPr>
            <a:spLocks noChangeArrowheads="1"/>
          </p:cNvSpPr>
          <p:nvPr/>
        </p:nvSpPr>
        <p:spPr bwMode="auto">
          <a:xfrm>
            <a:off x="0" y="290950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72000" tIns="36000" rIns="72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000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КЛЮЧЕВЫЕ МОЛОДЕЖНЫЕ ОРГАНИЗАЦИИ</a:t>
            </a:r>
            <a:endParaRPr lang="ru-RU" altLang="en-US" sz="2000" b="1" dirty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amiru\Downloads\sky_107_0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" y="1036781"/>
            <a:ext cx="9144000" cy="582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699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ГРАНТЫ ВЫИГРАННЫЕ 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МОЛОДЕЖНЫМИ ОБЩЕСТВЕННЫМИ ОРГАНИЗАЦИЯМИ</a:t>
            </a:r>
            <a:endParaRPr lang="ru-RU" b="1" dirty="0">
              <a:solidFill>
                <a:srgbClr val="1F497D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369786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350000 рублей</a:t>
            </a:r>
            <a:endParaRPr lang="ru-RU" sz="28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196752"/>
            <a:ext cx="2592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Ассоциация молодежных землячеств РБ</a:t>
            </a:r>
          </a:p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9BBB59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Грант на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Межрегиональный образовательный </a:t>
            </a:r>
            <a:r>
              <a:rPr lang="ru-RU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этнофорум</a:t>
            </a: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«Наследие Урала»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7" name="Picture 3" descr="I:\Yamiru\архив 08062017\логотипы\ассоциация землячеств 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99720"/>
            <a:ext cx="3775182" cy="266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74767" y="1100351"/>
            <a:ext cx="25922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РОО РМИ «Лига молодежной политики» РБ</a:t>
            </a:r>
            <a:endParaRPr lang="en-US" sz="18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ru-RU" sz="18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sz="1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Грант на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«Официальный труд – выбор малых городов»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9" name="Picture 5" descr="I:\Yamiru\архив 08062017\слайд с руками\лига молодежной полит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35" y="4099720"/>
            <a:ext cx="4245352" cy="30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80546" y="369786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450000 рублей</a:t>
            </a:r>
            <a:endParaRPr lang="ru-RU" sz="28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8578" y="1412776"/>
            <a:ext cx="2592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lang="en-US" sz="18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Workout </a:t>
            </a:r>
            <a:r>
              <a:rPr lang="ru-RU" sz="18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Башкортостан»</a:t>
            </a:r>
            <a:endParaRPr lang="en-US" sz="18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ru-RU" sz="18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sz="1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Грант на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«Евразийский </a:t>
            </a:r>
            <a:r>
              <a:rPr lang="ru-RU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воркаут</a:t>
            </a: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фестиваль»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8" name="Picture 4" descr="I:\Yamiru\архив 08062017\слайд с руками\worko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26" y="4099720"/>
            <a:ext cx="3775183" cy="266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86735" y="369786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800000 рублей</a:t>
            </a:r>
            <a:endParaRPr lang="ru-RU" sz="28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298886"/>
            <a:ext cx="9144000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ru-RU" sz="1800" dirty="0" smtClean="0">
                <a:solidFill>
                  <a:srgbClr val="1F497D"/>
                </a:solidFill>
                <a:ea typeface="+mn-ea"/>
                <a:cs typeface="Arial" charset="0"/>
              </a:rPr>
              <a:t>НОРМАТИВНАЯ БАЗА</a:t>
            </a:r>
            <a:endParaRPr lang="ru-RU" sz="1800" dirty="0">
              <a:solidFill>
                <a:srgbClr val="1F497D"/>
              </a:solidFill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333212"/>
            <a:ext cx="78488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buFontTx/>
              <a:buNone/>
            </a:pPr>
            <a:r>
              <a:rPr lang="ru-RU" sz="2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Российская Федерация: </a:t>
            </a:r>
          </a:p>
          <a:p>
            <a:pPr marL="342900" indent="-342900" eaLnBrk="1" hangingPunct="1">
              <a:buFontTx/>
              <a:buChar char="-"/>
            </a:pPr>
            <a:r>
              <a:rPr lang="ru-RU" sz="2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План мероприятий по развитию волонтерского движения в Российской </a:t>
            </a:r>
            <a:r>
              <a:rPr lang="ru-RU" sz="2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Федерации на 2018-2020 годы             (утв</a:t>
            </a:r>
            <a:r>
              <a:rPr lang="ru-RU" sz="2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. Правительством РФ 05.07.2017 </a:t>
            </a:r>
            <a:r>
              <a:rPr lang="ru-RU" sz="2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      N </a:t>
            </a:r>
            <a:r>
              <a:rPr lang="ru-RU" sz="2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4723п-П44</a:t>
            </a:r>
            <a:r>
              <a:rPr lang="ru-RU" sz="2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  <a:p>
            <a:pPr marL="342900" indent="-342900" eaLnBrk="1" hangingPunct="1">
              <a:buFontTx/>
              <a:buChar char="-"/>
            </a:pPr>
            <a:endParaRPr lang="ru-RU" sz="2800" b="1" dirty="0" smtClean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  <a:p>
            <a:pPr algn="just" eaLnBrk="1" hangingPunct="1">
              <a:buFontTx/>
              <a:buNone/>
            </a:pPr>
            <a:r>
              <a:rPr lang="ru-RU" sz="2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Республика Башкортостан:</a:t>
            </a:r>
          </a:p>
          <a:p>
            <a:pPr marL="342900" indent="-342900" eaLnBrk="1" hangingPunct="1">
              <a:buFontTx/>
              <a:buChar char="-"/>
            </a:pP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План </a:t>
            </a:r>
            <a:r>
              <a:rPr lang="ru-RU" sz="2800" b="1" dirty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мероприятий («</a:t>
            </a: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дорожная карта») </a:t>
            </a:r>
            <a:r>
              <a:rPr lang="ru-RU" sz="2800" b="1" dirty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по развитию волонтерского движения </a:t>
            </a: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в </a:t>
            </a:r>
            <a:r>
              <a:rPr lang="ru-RU" sz="2800" b="1" dirty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Республике Башкортостан на 2018-2020 </a:t>
            </a: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годы </a:t>
            </a:r>
            <a:endParaRPr lang="ru-RU" sz="2800" b="1" dirty="0">
              <a:solidFill>
                <a:srgbClr val="1F497D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buFontTx/>
              <a:buChar char="-"/>
            </a:pPr>
            <a:endParaRPr lang="ru-RU" sz="2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amiru\Downloads\sky_107_0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56699" cy="5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2699" y="21916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РМОД «СОЮЗ СТУДЕНЧЕСКИХ ОБЪЕДИНЕНИЙ РБ»</a:t>
            </a:r>
            <a:endParaRPr lang="ru-RU" b="1" dirty="0">
              <a:solidFill>
                <a:srgbClr val="1F497D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1" name="Picture 3" descr="C:\Users\Yamiru\Desktop\презентации\ссо\сс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02" y="128711"/>
            <a:ext cx="9179901" cy="67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Yamiru\архив 08062017\логотипы\Союз студенческих объединений 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052736"/>
            <a:ext cx="366633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1700808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Мероприятия организованные союзом студенческих объединений Республики Башкортостан</a:t>
            </a:r>
            <a:endParaRPr lang="ru-RU" sz="2400" b="1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CF7CD5-839A-44D6-B0C2-8CA299276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861049"/>
            <a:ext cx="8785225" cy="2448272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E-mail</a:t>
            </a:r>
            <a:r>
              <a:rPr lang="en-US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: </a:t>
            </a:r>
            <a:r>
              <a:rPr lang="en-US" sz="2000" b="1" u="sng" dirty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lmp_rb@mail.ru</a:t>
            </a:r>
            <a:endParaRPr lang="ru-RU" sz="2000" b="1" u="sng" dirty="0">
              <a:solidFill>
                <a:srgbClr val="0033CC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Тел: +7 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(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927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)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 236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-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25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-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17</a:t>
            </a: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, +7 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(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347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)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 266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-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25</a:t>
            </a:r>
            <a:r>
              <a:rPr lang="en-US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-</a:t>
            </a: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17</a:t>
            </a:r>
            <a:endParaRPr lang="ru-RU" sz="20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smtClean="0">
                <a:latin typeface="Arial" pitchFamily="34" charset="0"/>
                <a:ea typeface="Open Sans" pitchFamily="34" charset="0"/>
                <a:cs typeface="Arial" pitchFamily="34" charset="0"/>
              </a:rPr>
              <a:t>Страница ВК: </a:t>
            </a:r>
            <a:r>
              <a:rPr lang="en-US" sz="2000" b="1" u="sng" dirty="0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vk.com/</a:t>
            </a:r>
            <a:r>
              <a:rPr lang="en-US" sz="2000" b="1" u="sng" dirty="0" err="1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league_of_youth_policy</a:t>
            </a:r>
            <a:endParaRPr lang="ru-RU" sz="2000" b="1" u="sng" dirty="0">
              <a:solidFill>
                <a:srgbClr val="0033CC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Facebook:</a:t>
            </a: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en-US" sz="2000" b="1" u="sng" dirty="0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facebook.com/groups/1607969789497433</a:t>
            </a:r>
            <a:endParaRPr lang="en-US" sz="2000" b="1" u="sng" dirty="0">
              <a:solidFill>
                <a:srgbClr val="0033CC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Instagram:</a:t>
            </a: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en-US" sz="2000" b="1" u="sng" dirty="0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instagram.com/</a:t>
            </a:r>
            <a:r>
              <a:rPr lang="en-US" sz="2000" b="1" u="sng" dirty="0" err="1" smtClean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lmp_rb</a:t>
            </a:r>
            <a:r>
              <a:rPr lang="en-US" sz="2000" b="1" u="sng" dirty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/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Сайт : </a:t>
            </a:r>
            <a:r>
              <a:rPr lang="en-US" sz="2000" b="1" u="sng" dirty="0">
                <a:solidFill>
                  <a:srgbClr val="0033CC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lmprb.ru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3383" y1="85687" x2="63383" y2="85687"/>
                        <a14:foregroundMark x1="35974" y1="87041" x2="35974" y2="87041"/>
                        <a14:foregroundMark x1="20771" y1="73308" x2="20771" y2="73308"/>
                        <a14:foregroundMark x1="53533" y1="70213" x2="53533" y2="70213"/>
                        <a14:foregroundMark x1="52891" y1="70213" x2="52891" y2="70213"/>
                        <a14:foregroundMark x1="53319" y1="70986" x2="53319" y2="70986"/>
                        <a14:foregroundMark x1="53105" y1="71954" x2="53105" y2="71954"/>
                        <a14:foregroundMark x1="53105" y1="72147" x2="53105" y2="72147"/>
                        <a14:foregroundMark x1="52891" y1="68665" x2="52891" y2="68665"/>
                        <a14:foregroundMark x1="52891" y1="68665" x2="52891" y2="68665"/>
                        <a14:foregroundMark x1="50964" y1="68665" x2="50964" y2="68665"/>
                        <a14:foregroundMark x1="48822" y1="71954" x2="48822" y2="71954"/>
                        <a14:foregroundMark x1="48180" y1="72534" x2="48180" y2="72534"/>
                        <a14:foregroundMark x1="46681" y1="71954" x2="46681" y2="71954"/>
                        <a14:foregroundMark x1="46039" y1="70213" x2="46039" y2="70213"/>
                        <a14:foregroundMark x1="45610" y1="69439" x2="45610" y2="69439"/>
                        <a14:foregroundMark x1="31478" y1="71760" x2="31478" y2="71760"/>
                        <a14:foregroundMark x1="31478" y1="68085" x2="31478" y2="68085"/>
                        <a14:foregroundMark x1="38758" y1="68472" x2="38758" y2="68472"/>
                        <a14:foregroundMark x1="35760" y1="68085" x2="35760" y2="68085"/>
                        <a14:foregroundMark x1="42612" y1="68859" x2="42612" y2="68859"/>
                        <a14:foregroundMark x1="44540" y1="68085" x2="44540" y2="68085"/>
                        <a14:foregroundMark x1="42827" y1="72727" x2="42827" y2="72727"/>
                        <a14:foregroundMark x1="42612" y1="71373" x2="42612" y2="71373"/>
                        <a14:foregroundMark x1="42398" y1="70213" x2="42398" y2="70213"/>
                        <a14:foregroundMark x1="56745" y1="72534" x2="56745" y2="72534"/>
                        <a14:foregroundMark x1="58458" y1="68472" x2="58458" y2="68472"/>
                        <a14:foregroundMark x1="63812" y1="69246" x2="63812" y2="69246"/>
                        <a14:foregroundMark x1="65096" y1="70986" x2="65096" y2="70986"/>
                        <a14:foregroundMark x1="80514" y1="46228" x2="80514" y2="46228"/>
                        <a14:foregroundMark x1="80728" y1="59961" x2="80728" y2="59961"/>
                        <a14:foregroundMark x1="80942" y1="64217" x2="80942" y2="64217"/>
                        <a14:backgroundMark x1="59529" y1="44681" x2="59529" y2="44681"/>
                        <a14:backgroundMark x1="62741" y1="38685" x2="62741" y2="38685"/>
                        <a14:backgroundMark x1="72591" y1="46035" x2="72163" y2="56480"/>
                        <a14:backgroundMark x1="70878" y1="56867" x2="70878" y2="56867"/>
                        <a14:backgroundMark x1="39186" y1="63443" x2="47537" y2="63443"/>
                        <a14:backgroundMark x1="49036" y1="61315" x2="46467" y2="53578"/>
                        <a14:backgroundMark x1="42612" y1="54545" x2="28908" y2="65377"/>
                        <a14:backgroundMark x1="8137" y1="92070" x2="2570" y2="78723"/>
                        <a14:backgroundMark x1="5353" y1="77176" x2="17987" y2="82205"/>
                        <a14:backgroundMark x1="22912" y1="87041" x2="8137" y2="97485"/>
                        <a14:backgroundMark x1="8137" y1="97485" x2="7066" y2="77176"/>
                        <a14:backgroundMark x1="5996" y1="46035" x2="5996" y2="46035"/>
                        <a14:backgroundMark x1="8137" y1="40619" x2="10921" y2="36170"/>
                        <a14:backgroundMark x1="13490" y1="31335" x2="16274" y2="27853"/>
                        <a14:backgroundMark x1="20128" y1="22437" x2="22912" y2="19342"/>
                        <a14:backgroundMark x1="25054" y1="16441" x2="28266" y2="14894"/>
                        <a14:backgroundMark x1="64882" y1="11025" x2="64882" y2="11025"/>
                        <a14:backgroundMark x1="73233" y1="14507" x2="73233" y2="14507"/>
                        <a14:backgroundMark x1="73662" y1="14507" x2="73662" y2="14507"/>
                        <a14:backgroundMark x1="33833" y1="42553" x2="33833" y2="42553"/>
                        <a14:backgroundMark x1="33833" y1="42553" x2="33833" y2="42553"/>
                        <a14:backgroundMark x1="33833" y1="42553" x2="33833" y2="42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26496"/>
            <a:ext cx="2808784" cy="310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99" y="21916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РОО РМИ «ЛИГА МОЛОДЕЖНОЙ ПОЛИТИКИ» РБ</a:t>
            </a:r>
            <a:endParaRPr lang="ru-RU" b="1" dirty="0">
              <a:solidFill>
                <a:srgbClr val="1F497D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0750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err="1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Хрулёв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Никита Андреевич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руководитель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Аппарата </a:t>
            </a:r>
          </a:p>
        </p:txBody>
      </p:sp>
      <p:pic>
        <p:nvPicPr>
          <p:cNvPr id="3074" name="Picture 2" descr="C:\Users\Yamiru\Desktop\презентации\DhOAICKkvS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21769" r="68891" b="39608"/>
          <a:stretch/>
        </p:blipFill>
        <p:spPr bwMode="auto">
          <a:xfrm>
            <a:off x="1616733" y="1124744"/>
            <a:ext cx="165734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539552" y="1028735"/>
            <a:ext cx="8424936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charset="0"/>
              </a:rPr>
              <a:t>ГАУ Республиканский центр волонтерского движения и поддержки молодежных инициатив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1800" b="1" dirty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charset="0"/>
              </a:rPr>
              <a:t>Контакты: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charset="0"/>
              </a:rPr>
              <a:t>Адрес: 450077, Республика Башкортостан г.Уфа, ул.Ленина 10, тел.:8(347) 251-89-76, </a:t>
            </a:r>
            <a:r>
              <a:rPr lang="en-US" sz="1800" b="1" dirty="0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charset="0"/>
              </a:rPr>
              <a:t>e-mail</a:t>
            </a: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charset="0"/>
              </a:rPr>
              <a:t>: </a:t>
            </a:r>
            <a:r>
              <a:rPr lang="ru-RU" sz="18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+mn-ea"/>
                <a:cs typeface="Arial" charset="0"/>
                <a:hlinkClick r:id="rId2"/>
              </a:rPr>
              <a:t>rcstzmufa@mail.ru</a:t>
            </a:r>
            <a:endParaRPr lang="ru-RU" sz="1800" b="1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1800" b="1" dirty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lang="en-US" sz="3600" b="1" dirty="0" smtClean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vk.com/rvcrb</a:t>
            </a:r>
            <a:endParaRPr lang="ru-RU" sz="1800" b="1" dirty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2800" b="1" u="sng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charset="0"/>
              <a:hlinkClick r:id="rId3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u="sng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charset="0"/>
                <a:hlinkClick r:id="rId3"/>
              </a:rPr>
              <a:t>http://volunteer-center.ru</a:t>
            </a:r>
            <a:endParaRPr lang="ru-RU" sz="2800" b="1" u="sng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charset="0"/>
              <a:hlinkClick r:id="rId3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2400" dirty="0">
              <a:solidFill>
                <a:prstClr val="black"/>
              </a:solidFill>
              <a:latin typeface="Verdana" panose="020B0604030504040204" pitchFamily="34" charset="0"/>
              <a:ea typeface="+mn-ea"/>
              <a:cs typeface="Arial" charset="0"/>
              <a:hlinkClick r:id="rId3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prstClr val="black"/>
                </a:solidFill>
                <a:latin typeface="Verdana" panose="020B0604030504040204" pitchFamily="34" charset="0"/>
                <a:ea typeface="+mn-ea"/>
                <a:cs typeface="Arial" charset="0"/>
                <a:hlinkClick r:id="rId3"/>
              </a:rPr>
              <a:t>v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charset="0"/>
                <a:hlinkClick r:id="rId3"/>
              </a:rPr>
              <a:t>olonterbashkortostan@mail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charset="0"/>
                <a:hlinkClick r:id="rId3"/>
              </a:rPr>
              <a:t>.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charset="0"/>
                <a:hlinkClick r:id="rId2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charset="0"/>
                <a:hlinkClick r:id="rId2"/>
              </a:rPr>
              <a:t>ru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charset="0"/>
              <a:hlinkClick r:id="rId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 b="1" dirty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400" b="1" dirty="0">
              <a:solidFill>
                <a:srgbClr val="1F497D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0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altLang="en-US" b="1" dirty="0">
                <a:solidFill>
                  <a:srgbClr val="1F497D"/>
                </a:solidFill>
                <a:latin typeface="Arial" charset="0"/>
                <a:ea typeface="SimSun"/>
                <a:cs typeface="Arial" charset="0"/>
              </a:rPr>
              <a:t>МИНИСТЕРСТВО МОЛОДЕЖНОЙ ПОЛИТИКИ </a:t>
            </a:r>
            <a:endParaRPr lang="en-US" altLang="ru-RU" b="1" dirty="0">
              <a:solidFill>
                <a:srgbClr val="1F497D"/>
              </a:solidFill>
              <a:latin typeface="Arial" charset="0"/>
              <a:ea typeface="SimSun"/>
              <a:cs typeface="Arial" charset="0"/>
            </a:endParaRPr>
          </a:p>
          <a:p>
            <a:pPr algn="ctr">
              <a:buFontTx/>
              <a:buNone/>
            </a:pPr>
            <a:r>
              <a:rPr lang="ru-RU" altLang="en-US" b="1" dirty="0">
                <a:solidFill>
                  <a:srgbClr val="1F497D"/>
                </a:solidFill>
                <a:latin typeface="Arial" charset="0"/>
                <a:ea typeface="SimSun"/>
                <a:cs typeface="Arial" charset="0"/>
              </a:rPr>
              <a:t>И СПОРТА РЕСПУБЛИКИ БАШКОРТОСТАН</a:t>
            </a:r>
            <a:endParaRPr lang="ru-RU" altLang="en-US" dirty="0">
              <a:ea typeface="SimSun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71" y="48000"/>
            <a:ext cx="64685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34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40" y="3429024"/>
            <a:ext cx="5756275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0"/>
          <p:cNvSpPr>
            <a:spLocks noChangeArrowheads="1"/>
          </p:cNvSpPr>
          <p:nvPr/>
        </p:nvSpPr>
        <p:spPr bwMode="auto">
          <a:xfrm>
            <a:off x="107950" y="1914621"/>
            <a:ext cx="8928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en-US" sz="2600" b="1" dirty="0">
                <a:solidFill>
                  <a:srgbClr val="17365D"/>
                </a:solidFill>
                <a:latin typeface="Arial" charset="0"/>
                <a:sym typeface="Arial" charset="0"/>
              </a:rPr>
              <a:t>БЛАГОДАРЮ ЗА ВНИМАНИЕ!</a:t>
            </a:r>
            <a:endParaRPr lang="ru-RU" altLang="en-US" sz="2000" dirty="0">
              <a:solidFill>
                <a:srgbClr val="FF0000"/>
              </a:solidFill>
              <a:latin typeface="Verdana" pitchFamily="34" charset="0"/>
              <a:sym typeface="Arial" charset="0"/>
            </a:endParaRPr>
          </a:p>
        </p:txBody>
      </p:sp>
      <p:sp>
        <p:nvSpPr>
          <p:cNvPr id="28676" name="Text Box 10"/>
          <p:cNvSpPr>
            <a:spLocks noChangeArrowheads="1"/>
          </p:cNvSpPr>
          <p:nvPr/>
        </p:nvSpPr>
        <p:spPr bwMode="auto">
          <a:xfrm>
            <a:off x="4319588" y="4321282"/>
            <a:ext cx="450056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en-US" sz="1400" b="1" dirty="0" smtClean="0">
                <a:solidFill>
                  <a:srgbClr val="17365D"/>
                </a:solidFill>
                <a:latin typeface="Arial" charset="0"/>
                <a:sym typeface="Arial" charset="0"/>
              </a:rPr>
              <a:t>КАНДИДАТ ИСТОРИЧЕСКИХ НАУК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en-US" sz="1600" b="1" dirty="0" smtClean="0">
                <a:solidFill>
                  <a:srgbClr val="17365D"/>
                </a:solidFill>
                <a:latin typeface="Arial" charset="0"/>
                <a:sym typeface="Arial" charset="0"/>
              </a:rPr>
              <a:t>ДИРЕКТОР ГАУ РЕСПУБЛИКАНСКИЙ ЦЕНТР ВОЛОНТЕРСКОГО ДВИЖЕНИЯ И ПОДДЕРЖКИ МОЛОДЕЖНЫХ ИНИЦИАТИВ</a:t>
            </a:r>
            <a:endParaRPr lang="ru-RU" altLang="en-US" sz="1600" b="1" dirty="0">
              <a:solidFill>
                <a:srgbClr val="17365D"/>
              </a:solidFill>
              <a:latin typeface="Arial" charset="0"/>
              <a:sym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en-US" sz="1600" b="1" dirty="0">
                <a:solidFill>
                  <a:srgbClr val="17365D"/>
                </a:solidFill>
                <a:latin typeface="Arial" charset="0"/>
                <a:sym typeface="Arial" charset="0"/>
              </a:rPr>
              <a:t>тел. (347) </a:t>
            </a:r>
            <a:r>
              <a:rPr lang="ru-RU" altLang="en-US" sz="1600" b="1" dirty="0" smtClean="0">
                <a:solidFill>
                  <a:srgbClr val="17365D"/>
                </a:solidFill>
                <a:latin typeface="Arial" charset="0"/>
                <a:sym typeface="Arial" charset="0"/>
              </a:rPr>
              <a:t>251-89-76,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ru-RU" sz="1600" b="1" dirty="0" smtClean="0">
                <a:solidFill>
                  <a:srgbClr val="17365D"/>
                </a:solidFill>
                <a:latin typeface="Arial" charset="0"/>
                <a:sym typeface="Arial" charset="0"/>
              </a:rPr>
              <a:t>e-mail</a:t>
            </a:r>
            <a:r>
              <a:rPr lang="en-US" altLang="ru-RU" sz="1600" b="1" dirty="0">
                <a:solidFill>
                  <a:srgbClr val="17365D"/>
                </a:solidFill>
                <a:latin typeface="Arial" charset="0"/>
                <a:sym typeface="Arial" charset="0"/>
              </a:rPr>
              <a:t>: </a:t>
            </a:r>
            <a:r>
              <a:rPr lang="en-US" altLang="ru-RU" sz="1600" b="1" dirty="0" smtClean="0">
                <a:solidFill>
                  <a:srgbClr val="17365D"/>
                </a:solidFill>
                <a:latin typeface="Arial" charset="0"/>
                <a:sym typeface="Arial" charset="0"/>
              </a:rPr>
              <a:t>Bikkulov.IN@bashkortostan.ru</a:t>
            </a:r>
            <a:endParaRPr lang="ru-RU" altLang="en-US" sz="1600" b="1" dirty="0">
              <a:solidFill>
                <a:srgbClr val="17365D"/>
              </a:solidFill>
              <a:latin typeface="Arial" charset="0"/>
              <a:sym typeface="Arial" charset="0"/>
            </a:endParaRPr>
          </a:p>
        </p:txBody>
      </p:sp>
      <p:sp>
        <p:nvSpPr>
          <p:cNvPr id="28677" name="Text Box 10"/>
          <p:cNvSpPr>
            <a:spLocks noChangeArrowheads="1"/>
          </p:cNvSpPr>
          <p:nvPr/>
        </p:nvSpPr>
        <p:spPr bwMode="auto">
          <a:xfrm>
            <a:off x="3132140" y="3489379"/>
            <a:ext cx="5761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en-US" sz="2400" b="1" dirty="0" err="1" smtClean="0">
                <a:solidFill>
                  <a:srgbClr val="1F497D"/>
                </a:solidFill>
                <a:latin typeface="Arial" charset="0"/>
                <a:sym typeface="Arial" charset="0"/>
              </a:rPr>
              <a:t>Биккулов</a:t>
            </a:r>
            <a:r>
              <a:rPr lang="ru-RU" altLang="en-US" sz="2400" b="1" dirty="0">
                <a:solidFill>
                  <a:srgbClr val="1F497D"/>
                </a:solidFill>
                <a:latin typeface="Arial" charset="0"/>
                <a:sym typeface="Arial" charset="0"/>
              </a:rPr>
              <a:t/>
            </a:r>
            <a:br>
              <a:rPr lang="ru-RU" altLang="en-US" sz="2400" b="1" dirty="0">
                <a:solidFill>
                  <a:srgbClr val="1F497D"/>
                </a:solidFill>
                <a:latin typeface="Arial" charset="0"/>
                <a:sym typeface="Arial" charset="0"/>
              </a:rPr>
            </a:br>
            <a:r>
              <a:rPr lang="ru-RU" altLang="en-US" sz="2400" b="1" dirty="0" smtClean="0">
                <a:solidFill>
                  <a:srgbClr val="1F497D"/>
                </a:solidFill>
                <a:latin typeface="Arial" charset="0"/>
                <a:sym typeface="Arial" charset="0"/>
              </a:rPr>
              <a:t>Ильшат </a:t>
            </a:r>
            <a:r>
              <a:rPr lang="ru-RU" altLang="en-US" sz="2400" b="1" dirty="0" err="1" smtClean="0">
                <a:solidFill>
                  <a:srgbClr val="1F497D"/>
                </a:solidFill>
                <a:latin typeface="Arial" charset="0"/>
                <a:sym typeface="Arial" charset="0"/>
              </a:rPr>
              <a:t>Нафикович</a:t>
            </a:r>
            <a:endParaRPr lang="ru-RU" altLang="en-US" sz="2400" b="1" dirty="0">
              <a:solidFill>
                <a:srgbClr val="1F497D"/>
              </a:solidFill>
              <a:latin typeface="Arial" charset="0"/>
              <a:sym typeface="Arial" charset="0"/>
            </a:endParaRPr>
          </a:p>
        </p:txBody>
      </p:sp>
      <p:sp>
        <p:nvSpPr>
          <p:cNvPr id="28678" name="Прямоугольник 2"/>
          <p:cNvSpPr>
            <a:spLocks noChangeArrowheads="1"/>
          </p:cNvSpPr>
          <p:nvPr/>
        </p:nvSpPr>
        <p:spPr bwMode="auto">
          <a:xfrm>
            <a:off x="0" y="19367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2000" b="1">
                <a:solidFill>
                  <a:srgbClr val="1F497D"/>
                </a:solidFill>
                <a:latin typeface="Arial" charset="0"/>
                <a:sym typeface="Arial" charset="0"/>
              </a:rPr>
              <a:t>МИНИСТЕРСТВО МОЛОДЕЖНОЙ ПОЛИТИКИ </a:t>
            </a:r>
            <a:endParaRPr lang="en-US" altLang="ru-RU" sz="2000" b="1">
              <a:solidFill>
                <a:srgbClr val="1F497D"/>
              </a:solidFill>
              <a:latin typeface="Arial" charset="0"/>
              <a:sym typeface="Arial" charset="0"/>
            </a:endParaRP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en-US" sz="2000" b="1">
                <a:solidFill>
                  <a:srgbClr val="1F497D"/>
                </a:solidFill>
                <a:latin typeface="Arial" charset="0"/>
                <a:sym typeface="Arial" charset="0"/>
              </a:rPr>
              <a:t>И СПОРТА РЕСПУБЛИКИ БАШКОРТОСТАН</a:t>
            </a:r>
            <a:endParaRPr lang="ru-RU" altLang="en-US" sz="2000">
              <a:solidFill>
                <a:srgbClr val="FF0000"/>
              </a:solidFill>
              <a:latin typeface="Verdana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3125" r="5574" b="4741"/>
          <a:stretch/>
        </p:blipFill>
        <p:spPr bwMode="auto">
          <a:xfrm>
            <a:off x="2" y="31856"/>
            <a:ext cx="9143999" cy="682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69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волга\Desktop\lH0_t_Wq5X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245265" cy="666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7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00FAEDF-AE08-4AFE-B3F8-FE4E34C6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E223ED-E32C-4A63-ACF0-CA1D8CAC12C3}"/>
              </a:ext>
            </a:extLst>
          </p:cNvPr>
          <p:cNvSpPr txBox="1"/>
          <p:nvPr/>
        </p:nvSpPr>
        <p:spPr>
          <a:xfrm>
            <a:off x="0" y="200951"/>
            <a:ext cx="9144000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ru-RU" sz="1400" dirty="0">
                <a:solidFill>
                  <a:srgbClr val="1F497D"/>
                </a:solidFill>
                <a:ea typeface="+mn-ea"/>
                <a:cs typeface="Arial" charset="0"/>
              </a:rPr>
              <a:t>СИСТЕМА ОРГАНОВ И УЧРЕЖДЕНИЙ, </a:t>
            </a:r>
          </a:p>
          <a:p>
            <a:pPr>
              <a:buFontTx/>
              <a:buNone/>
            </a:pPr>
            <a:r>
              <a:rPr lang="ru-RU" sz="1400" dirty="0">
                <a:solidFill>
                  <a:srgbClr val="1F497D"/>
                </a:solidFill>
                <a:ea typeface="+mn-ea"/>
                <a:cs typeface="Arial" charset="0"/>
              </a:rPr>
              <a:t>ВОВЛЕЧЕННЫХ В ВОЛОНТЕРСКУЮ ДЕЯТЕЛЬНОСТЬ 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F9EFB1A2-4C95-4E73-83B0-B613BCDDF9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384311"/>
              </p:ext>
            </p:extLst>
          </p:nvPr>
        </p:nvGraphicFramePr>
        <p:xfrm>
          <a:off x="0" y="1508787"/>
          <a:ext cx="5895140" cy="5034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248566D7-CC88-4B78-8E0E-CB6F0F544D29}"/>
              </a:ext>
            </a:extLst>
          </p:cNvPr>
          <p:cNvSpPr/>
          <p:nvPr/>
        </p:nvSpPr>
        <p:spPr>
          <a:xfrm>
            <a:off x="6047656" y="1438820"/>
            <a:ext cx="3096344" cy="513063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B70BEE5-8AF5-42AE-8531-033FDAE46535}"/>
              </a:ext>
            </a:extLst>
          </p:cNvPr>
          <p:cNvSpPr/>
          <p:nvPr/>
        </p:nvSpPr>
        <p:spPr>
          <a:xfrm>
            <a:off x="6075160" y="1721067"/>
            <a:ext cx="273630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1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sz="18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деятельности:</a:t>
            </a:r>
            <a:endParaRPr lang="ru-RU" sz="18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ru-RU" sz="18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событийное, социальное, патриотическое, экологическое, медицинское, культурное, </a:t>
            </a: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корпоративное, волонтеры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«серебряного» </a:t>
            </a: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возраста,</a:t>
            </a:r>
          </a:p>
          <a:p>
            <a:pPr eaLnBrk="1" hangingPunct="1">
              <a:buFontTx/>
              <a:buNone/>
            </a:pP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Юный доброволец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20026" y="3250172"/>
            <a:ext cx="1176022" cy="144016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buFontTx/>
              <a:buNone/>
            </a:pPr>
            <a:endParaRPr lang="ru-RU" b="1" dirty="0" smtClean="0">
              <a:solidFill>
                <a:prstClr val="white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prstClr val="white"/>
                </a:solidFill>
              </a:rPr>
              <a:t>НКО</a:t>
            </a:r>
            <a:endParaRPr lang="ru-RU" b="1" dirty="0">
              <a:solidFill>
                <a:prstClr val="white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924945" y="2660981"/>
            <a:ext cx="647075" cy="462081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191728" y="2660981"/>
            <a:ext cx="715991" cy="553367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8" idx="0"/>
          </p:cNvCxnSpPr>
          <p:nvPr/>
        </p:nvCxnSpPr>
        <p:spPr>
          <a:xfrm>
            <a:off x="2708037" y="2927911"/>
            <a:ext cx="0" cy="322327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62988" y="4773149"/>
            <a:ext cx="1244716" cy="1152128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2"/>
          </p:cNvCxnSpPr>
          <p:nvPr/>
        </p:nvCxnSpPr>
        <p:spPr>
          <a:xfrm>
            <a:off x="2708037" y="4690335"/>
            <a:ext cx="0" cy="406740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995943" y="4857813"/>
            <a:ext cx="1078127" cy="1067467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8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24712133"/>
              </p:ext>
            </p:extLst>
          </p:nvPr>
        </p:nvGraphicFramePr>
        <p:xfrm>
          <a:off x="0" y="1124744"/>
          <a:ext cx="91440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160385"/>
            <a:ext cx="914400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ru-RU" sz="1800" dirty="0">
                <a:solidFill>
                  <a:srgbClr val="1F497D"/>
                </a:solidFill>
                <a:ea typeface="+mn-ea"/>
                <a:cs typeface="Arial" charset="0"/>
              </a:rPr>
              <a:t>КОЛИЧЕСТВО ВОЛОНТЕРСКИХ ОБЪЕДИНЕНИЙ </a:t>
            </a:r>
          </a:p>
          <a:p>
            <a:pPr>
              <a:buFontTx/>
              <a:buNone/>
            </a:pPr>
            <a:r>
              <a:rPr lang="ru-RU" sz="1800" dirty="0">
                <a:solidFill>
                  <a:srgbClr val="1F497D"/>
                </a:solidFill>
                <a:ea typeface="+mn-ea"/>
                <a:cs typeface="Arial" charset="0"/>
              </a:rPr>
              <a:t>В РЕСПУБЛИКЕ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40246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6056" y="160471"/>
            <a:ext cx="914400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None/>
            </a:pPr>
            <a:r>
              <a:rPr lang="ru-RU" sz="1800" dirty="0">
                <a:solidFill>
                  <a:srgbClr val="1F497D"/>
                </a:solidFill>
                <a:ea typeface="+mn-ea"/>
                <a:cs typeface="Arial" charset="0"/>
              </a:rPr>
              <a:t>УРОВЕНЬ ВОВЛЕЧЕННОСТИ МОЛОДЕЖИ В </a:t>
            </a:r>
          </a:p>
          <a:p>
            <a:pPr>
              <a:buFontTx/>
              <a:buNone/>
            </a:pPr>
            <a:r>
              <a:rPr lang="ru-RU" sz="1800" dirty="0">
                <a:solidFill>
                  <a:srgbClr val="1F497D"/>
                </a:solidFill>
                <a:ea typeface="+mn-ea"/>
                <a:cs typeface="Arial" charset="0"/>
              </a:rPr>
              <a:t>ВОЛОНТЕРСКУЮ ДЕЯТЕЛЬНОСТЬ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508" y="1133439"/>
            <a:ext cx="8116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None/>
            </a:pPr>
            <a:r>
              <a:rPr lang="ru-RU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98617242"/>
              </p:ext>
            </p:extLst>
          </p:nvPr>
        </p:nvGraphicFramePr>
        <p:xfrm>
          <a:off x="395536" y="1397000"/>
          <a:ext cx="8352928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13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ased_W_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Zased_W_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20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Verdana" pitchFamily="34" charset="0"/>
            <a:ea typeface="SimSun" pitchFamily="2" charset="-122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20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Verdana" pitchFamily="34" charset="0"/>
            <a:ea typeface="SimSun" pitchFamily="2" charset="-122"/>
            <a:sym typeface="Arial" pitchFamily="34" charset="0"/>
          </a:defRPr>
        </a:defPPr>
      </a:lstStyle>
    </a:lnDef>
  </a:objectDefaults>
  <a:extraClrSchemeLst/>
</a:theme>
</file>

<file path=ppt/theme/theme10.xml><?xml version="1.0" encoding="utf-8"?>
<a:theme xmlns:a="http://schemas.openxmlformats.org/drawingml/2006/main" name="5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Zased_W_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Zased_W_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20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Verdana" pitchFamily="34" charset="0"/>
            <a:ea typeface="SimSun" pitchFamily="2" charset="-122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20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Verdana" pitchFamily="34" charset="0"/>
            <a:ea typeface="SimSun" pitchFamily="2" charset="-122"/>
            <a:sym typeface="Arial" pitchFamily="34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7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3430</TotalTime>
  <Pages>0</Pages>
  <Words>1438</Words>
  <Characters>0</Characters>
  <Application>Microsoft Office PowerPoint</Application>
  <DocSecurity>0</DocSecurity>
  <PresentationFormat>Экран (4:3)</PresentationFormat>
  <Lines>0</Lines>
  <Paragraphs>487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43</vt:i4>
      </vt:variant>
    </vt:vector>
  </HeadingPairs>
  <TitlesOfParts>
    <vt:vector size="61" baseType="lpstr">
      <vt:lpstr>Zased_W_</vt:lpstr>
      <vt:lpstr>1_Zased_W_</vt:lpstr>
      <vt:lpstr>7_Zased_W_</vt:lpstr>
      <vt:lpstr>8_Zased_W_</vt:lpstr>
      <vt:lpstr>9_Zased_W_</vt:lpstr>
      <vt:lpstr>10_Zased_W_</vt:lpstr>
      <vt:lpstr>2_Zased_W_</vt:lpstr>
      <vt:lpstr>3_Zased_W_</vt:lpstr>
      <vt:lpstr>4_Zased_W_</vt:lpstr>
      <vt:lpstr>5_Zased_W_</vt:lpstr>
      <vt:lpstr>6_Zased_W_</vt:lpstr>
      <vt:lpstr>11_Zased_W_</vt:lpstr>
      <vt:lpstr>12_Zased_W_</vt:lpstr>
      <vt:lpstr>13_Zased_W_</vt:lpstr>
      <vt:lpstr>14_Zased_W_</vt:lpstr>
      <vt:lpstr>15_Zased_W_</vt:lpstr>
      <vt:lpstr>16_Zased_W_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Ильшат</cp:lastModifiedBy>
  <cp:revision>133</cp:revision>
  <cp:lastPrinted>2017-01-23T04:42:05Z</cp:lastPrinted>
  <dcterms:created xsi:type="dcterms:W3CDTF">2015-03-14T19:26:00Z</dcterms:created>
  <dcterms:modified xsi:type="dcterms:W3CDTF">2017-12-08T08:06:30Z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1049-9.1.0.5113</vt:lpwstr>
  </property>
</Properties>
</file>