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2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2" r:id="rId13"/>
    <p:sldId id="267" r:id="rId14"/>
    <p:sldId id="268" r:id="rId15"/>
    <p:sldId id="269" r:id="rId16"/>
    <p:sldId id="270" r:id="rId17"/>
    <p:sldId id="271" r:id="rId18"/>
    <p:sldId id="273" r:id="rId19"/>
    <p:sldId id="274" r:id="rId20"/>
    <p:sldId id="276" r:id="rId21"/>
    <p:sldId id="275" r:id="rId22"/>
    <p:sldId id="277" r:id="rId23"/>
    <p:sldId id="278" r:id="rId24"/>
    <p:sldId id="280" r:id="rId25"/>
    <p:sldId id="279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68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78203-62A9-4E74-9640-D0CCBA7A641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5A818-39C0-4BA9-9F6A-ECF3607239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163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78203-62A9-4E74-9640-D0CCBA7A641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5A818-39C0-4BA9-9F6A-ECF3607239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731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78203-62A9-4E74-9640-D0CCBA7A641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5A818-39C0-4BA9-9F6A-ECF3607239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003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78203-62A9-4E74-9640-D0CCBA7A641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5A818-39C0-4BA9-9F6A-ECF3607239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747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78203-62A9-4E74-9640-D0CCBA7A641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5A818-39C0-4BA9-9F6A-ECF3607239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429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78203-62A9-4E74-9640-D0CCBA7A641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5A818-39C0-4BA9-9F6A-ECF3607239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969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78203-62A9-4E74-9640-D0CCBA7A641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5A818-39C0-4BA9-9F6A-ECF3607239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914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78203-62A9-4E74-9640-D0CCBA7A641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5A818-39C0-4BA9-9F6A-ECF3607239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408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78203-62A9-4E74-9640-D0CCBA7A641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5A818-39C0-4BA9-9F6A-ECF3607239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890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78203-62A9-4E74-9640-D0CCBA7A641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5A818-39C0-4BA9-9F6A-ECF3607239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962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78203-62A9-4E74-9640-D0CCBA7A641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5A818-39C0-4BA9-9F6A-ECF3607239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775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678203-62A9-4E74-9640-D0CCBA7A6410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5A818-39C0-4BA9-9F6A-ECF3607239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603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C%D0%B5%D1%82%D0%B0%D0%BB%D0%BB" TargetMode="External"/><Relationship Id="rId2" Type="http://schemas.openxmlformats.org/officeDocument/2006/relationships/hyperlink" Target="http://ru.wikipedia.org/wiki/%D0%90%D0%BB%D0%BB%D0%BE%D1%82%D1%80%D0%BE%D0%BF%D0%B8%D1%8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u.wikipedia.org/wiki/%D0%9F%D0%BB%D0%BE%D1%82%D0%BD%D0%BE%D1%81%D1%82%D1%8C" TargetMode="External"/><Relationship Id="rId4" Type="http://schemas.openxmlformats.org/officeDocument/2006/relationships/hyperlink" Target="http://ru.wikipedia.org/wiki/%D0%A6%D0%B2%D0%B5%D1%82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F%D0%B0%D1%80%D0%B0%D1%84%D0%B8%D0%BD" TargetMode="External"/><Relationship Id="rId2" Type="http://schemas.openxmlformats.org/officeDocument/2006/relationships/hyperlink" Target="http://ru.wikipedia.org/wiki/%D0%9E%D1%82%D1%82%D0%B5%D0%BD%D0%BE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1669_%D0%B3%D0%BE%D0%B4" TargetMode="External"/><Relationship Id="rId5" Type="http://schemas.openxmlformats.org/officeDocument/2006/relationships/hyperlink" Target="http://ru.wikipedia.org/wiki/%D0%91%D1%80%D0%B0%D0%BD%D0%B4,_%D0%A5%D0%B5%D0%BD%D0%BD%D0%B8%D0%B3" TargetMode="External"/><Relationship Id="rId4" Type="http://schemas.openxmlformats.org/officeDocument/2006/relationships/hyperlink" Target="http://ru.wikipedia.org/wiki/%D0%90%D0%BB%D1%85%D0%B8%D0%BC%D0%B8%D1%8F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847_%D0%B3%D0%BE%D0%B4" TargetMode="External"/><Relationship Id="rId2" Type="http://schemas.openxmlformats.org/officeDocument/2006/relationships/hyperlink" Target="http://ru.wikipedia.org/wiki/%D0%9F%D0%BE%D0%BB%D0%B8%D0%BC%D0%B5%D1%8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/index.php?title=%D0%A8%D1%80%D1%91%D1%82%D1%82%D0%B5%D1%80,_%D0%90%D0%BD%D1%82%D0%BE%D0%BD_%D0%A0%D0%B8%D1%82%D1%82%D0%B5%D1%80_%D1%84%D0%BE%D0%BD_%D0%9A%D1%80%D0%B8%D1%81%D1%82%D0%B5%D0%BB%D0%BB%D0%B8&amp;action=edit&amp;redlink=1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914_%D0%B3%D0%BE%D0%B4" TargetMode="External"/><Relationship Id="rId2" Type="http://schemas.openxmlformats.org/officeDocument/2006/relationships/hyperlink" Target="http://ru.wikipedia.org/wiki/%D0%9F%D0%BE%D0%BB%D1%83%D0%BF%D1%80%D0%BE%D0%B2%D0%BE%D0%B4%D0%BD%D0%B8%D0%B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iki/%D0%91%D1%80%D0%B8%D0%B4%D0%B6%D0%BC%D0%B5%D0%BD,_%D0%9F%D0%B5%D1%80%D1%81%D0%B8_%D0%A3%D0%B8%D0%BB%D1%8C%D1%8F%D0%BC%D1%81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files.school-collection.edu.ru/dlrstore/bed068ac-8cff-11db-b606-0800200c9a66/ch09_22_08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132856"/>
            <a:ext cx="7498080" cy="2582858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Неметаллы. Аллотропия.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42976" y="642918"/>
            <a:ext cx="5643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Ромбическая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   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сера) - S</a:t>
            </a:r>
            <a:r>
              <a:rPr lang="ru-RU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t°</a:t>
            </a:r>
            <a:r>
              <a:rPr lang="ru-RU" sz="240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</a:t>
            </a:r>
            <a:r>
              <a:rPr lang="ru-RU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113°C;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ρ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2,07 г/см</a:t>
            </a:r>
            <a:r>
              <a:rPr lang="ru-RU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Наиболее устойчивая модификация.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1" name="Picture 7" descr="C:\Users\User\Desktop\кристаллическая сера_0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714356"/>
            <a:ext cx="952500" cy="990600"/>
          </a:xfrm>
          <a:prstGeom prst="rect">
            <a:avLst/>
          </a:prstGeom>
          <a:noFill/>
        </p:spPr>
      </p:pic>
      <p:pic>
        <p:nvPicPr>
          <p:cNvPr id="1032" name="Picture 8" descr="C:\Users\User\Desktop\сера ромбическа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1684" y="520951"/>
            <a:ext cx="1506595" cy="1336413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116336" y="1883124"/>
            <a:ext cx="52864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Моноклинная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    (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сера) - S</a:t>
            </a:r>
            <a:r>
              <a:rPr lang="ru-RU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темно-желтые иглы, </a:t>
            </a:r>
            <a:r>
              <a:rPr lang="ru-RU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 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t°</a:t>
            </a:r>
            <a:r>
              <a:rPr lang="ru-RU" sz="240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</a:t>
            </a:r>
            <a:r>
              <a:rPr lang="ru-RU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119°C;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ρ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1,96 г/см3.            Устойчивая при температуре более  96°С; при обычных условиях превращается в ромбическую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3" name="Picture 9" descr="C:\Users\User\Desktop\1560014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40438" y="2928934"/>
            <a:ext cx="1460520" cy="1143008"/>
          </a:xfrm>
          <a:prstGeom prst="rect">
            <a:avLst/>
          </a:prstGeom>
          <a:noFill/>
        </p:spPr>
      </p:pic>
      <p:pic>
        <p:nvPicPr>
          <p:cNvPr id="1034" name="Picture 10" descr="C:\Users\User\Desktop\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72396" y="2928934"/>
            <a:ext cx="1357322" cy="1214446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071538" y="4500570"/>
            <a:ext cx="50720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Пластическая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                                    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  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24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коричневая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резиноподобная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(аморфная) масса.  Неустойчива, при затвердевании превращается в ромбическую.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5" name="Picture 11" descr="C:\Users\User\Desktop\пластическая сера_0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7" y="5143512"/>
            <a:ext cx="2815022" cy="7858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25470"/>
          </a:xfrm>
        </p:spPr>
        <p:txBody>
          <a:bodyPr>
            <a:normAutofit/>
          </a:bodyPr>
          <a:lstStyle/>
          <a:p>
            <a:pPr algn="ctr"/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Фосфор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928670"/>
            <a:ext cx="7790712" cy="531973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Элементарный фосфор в обычных условиях представляет собой несколько устойчивых аллотропических модификаций; вопрос 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Аллотропия"/>
              </a:rPr>
              <a:t>аллотропии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фосфора сложен и до конца не решён. Обычно выделяют четыре модификации простого вещества — 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белый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чёрный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металлический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фосфор. Иногда их ещё называют главными </a:t>
            </a:r>
            <a:r>
              <a:rPr lang="ru-RU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аллотропными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модификациями, подразумевая при этом, что все остальные являются разновидностью указанных четырёх. В обычных условиях существует только три аллотропических модификации фосфора, а в условиях сверхвысоких давлений — также 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Металл"/>
              </a:rPr>
              <a:t>металлическая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форма. Все модификации различаются по 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Цвет"/>
              </a:rPr>
              <a:t>цвету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Плотность"/>
              </a:rPr>
              <a:t>плотности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другим физическим характеристикам; заметна тенденция к резкому убыванию химической активности при переходе от белого к металлическому фосфору и нарастанию металлических свойств.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14290"/>
            <a:ext cx="7498080" cy="135732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Биологическая роль соединений фосфора</a:t>
            </a:r>
            <a:b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447800"/>
            <a:ext cx="7790712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Фосфор присутствует в живых клетках в виде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орто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 пирофосфорной кислот, входит в состав нуклеотидов, нуклеиновых кислот,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фосфопротеидов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фосфолипидов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коферментов, ферментов. Кости человека состоят из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гидроксилапатита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3Са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(РО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(OH)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состав зубной эмали входит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фторапатит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Основную роль в превращениях соединений фосфора в организме человека и животных играет печень. Обмен фосфорных соединений регулируется гормонами и витамином D. Суточная потребность человека в фосфоре 800—1500 мг. При недостатке фосфора в организме развиваются различные заболевания костей.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\Desktop\PhosphComb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4617" y="1857364"/>
            <a:ext cx="8099383" cy="328614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67984" y="620688"/>
            <a:ext cx="81439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Белый, красный, чёрный и металлический фосфор</a:t>
            </a:r>
            <a:endParaRPr lang="ru-RU" sz="32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25470"/>
          </a:xfrm>
        </p:spPr>
        <p:txBody>
          <a:bodyPr>
            <a:normAutofit/>
          </a:bodyPr>
          <a:lstStyle/>
          <a:p>
            <a:pPr algn="ctr"/>
            <a:r>
              <a:rPr lang="ru-RU" sz="4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Белый фосфор</a:t>
            </a:r>
            <a:endParaRPr lang="ru-RU" sz="4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071546"/>
            <a:ext cx="7498080" cy="55721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Белый фосфор представляет собой белое вещество (из-за примесей может иметь желтоватый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Оттенок"/>
              </a:rPr>
              <a:t>оттенок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По внешнему виду он очень похож на очищенный воск или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Парафин"/>
              </a:rPr>
              <a:t>парафин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легко режется ножом и деформируется от небольших усилий.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Белый фосфор имеет молекулярное строение; формула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 белый фосфор чрезвычайно активен, медленно окисляется кислородом воздуха уже при комнатной температуре и светится (бледно-зелёное свечение) ;  ядовит. 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 гамбургским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Алхимия"/>
              </a:rPr>
              <a:t>алхимиком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Бранд, Хенниг"/>
              </a:rPr>
              <a:t>Хеннигом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Бранд, Хенниг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Бранд, Хенниг"/>
              </a:rPr>
              <a:t>Брандом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1669 год"/>
              </a:rPr>
              <a:t>1669 году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 фосфор</a:t>
            </a:r>
            <a:r>
              <a:rPr lang="ru-RU" b="1" u="sng" dirty="0" smtClean="0"/>
              <a:t/>
            </a:r>
            <a:br>
              <a:rPr lang="ru-RU" b="1" u="sng" dirty="0" smtClean="0"/>
            </a:b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70" y="1022227"/>
            <a:ext cx="7498080" cy="53197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 фосфор имеет формулу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представляет собой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Полимер"/>
              </a:rPr>
              <a:t>полимер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 сложной структурой.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Имеет оттенки от пурпурно-красного до фиолетового, а в литом состоянии - тёмно-фиолетовый с медным оттенком, имеет металлический блеск.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Химическая активность красного фосфора значительно ниже, чем у белого; ему присуща исключительно малая растворимость.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Ядовитость его в тысячи раз меньше, чем у белого. 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1847 год"/>
              </a:rPr>
              <a:t>1847 году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Швеции австрийским химиком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Шрёттер, Антон Риттер фон Кристелли (страница отсутствует)"/>
              </a:rPr>
              <a:t>А.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Шрёттер, Антон Риттер фон Кристелли (страница отсутствует)"/>
              </a:rPr>
              <a:t>Шрёттером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332656"/>
            <a:ext cx="6000792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Чёрный фосфор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142984"/>
            <a:ext cx="7498080" cy="51054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Чёрный фосфор представляет собой чёрное вещество с металлическим блеском, жирное на ощупь и весьма похожее на графит, и с полностью отсутствующей растворимостью в воде или органических растворителях.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 электрический ток и имеет свойства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Полупроводник"/>
              </a:rPr>
              <a:t>полупроводника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Впервые чёрный фосфор был получен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1914 год"/>
              </a:rPr>
              <a:t>1914 году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американским физиком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Бриджмен, Перси Уильямс"/>
              </a:rPr>
              <a:t>П. У. 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Бриджмен, Перси Уильямс"/>
              </a:rPr>
              <a:t>Бриджменом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Металлический фосфор</a:t>
            </a:r>
            <a:b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8,3·10</a:t>
            </a:r>
            <a:r>
              <a:rPr lang="ru-RU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Па чёрный фосфор переходит в новую, ещё более плотную и инертную металлическую фазу с плотностью 3,56 г/см³, а при дальнейшем повышении давления до 1,25·10</a:t>
            </a:r>
            <a:r>
              <a:rPr lang="ru-RU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Па — ещё более уплотняется и приобретает кубическую кристаллическую решётку, при этом его плотность возрастает до 3,83 г/см³. Металлический фосфор очень хорошо проводит электрический ток.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Свободный углерод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4279400" cy="48006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свободном виде углерод встречается в нескольких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аллотропных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модификациях – алмаз, графит,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карбин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крайне редко фуллерены. В лабораториях также были синтезированы многие другие модификации: новые фуллерены,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нанотрубки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наночастицы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др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2214554"/>
            <a:ext cx="3200400" cy="3130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274638"/>
            <a:ext cx="3714776" cy="1143000"/>
          </a:xfrm>
        </p:spPr>
        <p:txBody>
          <a:bodyPr/>
          <a:lstStyle/>
          <a:p>
            <a:pPr algn="ctr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Алмаз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214422"/>
            <a:ext cx="8215338" cy="385765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Бесцветное, прозрачное, сильно преломляющее свет вещество. Алмаз тверже всех найденных в природе веществ, но при этом довольно хрупок. Он настолько тверд, что оставляет царапины на большинстве материалов.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Плотность алмаза – 3,5 г/см3, tплав=3730С, tкип=4830оС. Алмаз можно получить из графита при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&gt; 50 тыс. атм. 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1200оC В алмазе каждый 4-х валентный атом углерода связан с другим атомом углерода ковалентной связью и количество таких связанных в каркас атомов чрезвычайно велико. </a:t>
            </a:r>
          </a:p>
          <a:p>
            <a:endParaRPr lang="ru-RU" dirty="0"/>
          </a:p>
        </p:txBody>
      </p:sp>
      <p:pic>
        <p:nvPicPr>
          <p:cNvPr id="2052" name="Picture 4" descr="C:\Users\User\Desktop\diamo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786323"/>
            <a:ext cx="2786082" cy="1890317"/>
          </a:xfrm>
          <a:prstGeom prst="rect">
            <a:avLst/>
          </a:prstGeom>
          <a:noFill/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4662131"/>
            <a:ext cx="2500330" cy="2195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неметаллов в ПС Д.И.Менделеева.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71538" y="1447800"/>
            <a:ext cx="7862150" cy="48006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Неметаллы расположены в правом верхнем углу ПС  (вдоль и над диагональю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B-At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Всего 22 элемента- неметалла  в Периодической системе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Элементы-неметаллы располагаются только в главных подгруппах ПС.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933588" cy="357187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Куллинан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(алмаз)-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621,35 грамма, 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размеры:  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100х65х50 мм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 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29058" y="357166"/>
            <a:ext cx="4893503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 descr="C:\Users\User\Desktop\star-of-afric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4643446"/>
            <a:ext cx="2714644" cy="1895464"/>
          </a:xfrm>
          <a:prstGeom prst="rect">
            <a:avLst/>
          </a:prstGeom>
          <a:noFill/>
        </p:spPr>
      </p:pic>
      <p:pic>
        <p:nvPicPr>
          <p:cNvPr id="1032" name="Picture 8" descr="C:\Users\User\Desktop\Kullinan-III-i-IV-v-sostave-podveski1.jpg-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572008"/>
            <a:ext cx="1562100" cy="2057400"/>
          </a:xfrm>
          <a:prstGeom prst="rect">
            <a:avLst/>
          </a:prstGeom>
          <a:noFill/>
        </p:spPr>
      </p:pic>
      <p:pic>
        <p:nvPicPr>
          <p:cNvPr id="1033" name="Picture 9" descr="C:\Users\User\Desktop\0a06607cb36868a123ef28a9ea2e2af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4643446"/>
            <a:ext cx="2857520" cy="182487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071538" y="4000504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Бриллианты: Куллинан-1, Куллинан-2, Куллинан-3 и 4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25470"/>
          </a:xfrm>
        </p:spPr>
        <p:txBody>
          <a:bodyPr>
            <a:normAutofit/>
          </a:bodyPr>
          <a:lstStyle/>
          <a:p>
            <a:pPr algn="ctr"/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Графит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000108"/>
            <a:ext cx="8072462" cy="58578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Графит – устойчивая при нормальных условиях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аллотропная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модификация углерода, имеет серо-черный цвет и металлический блеск, кажется жирным на ощупь, очень мягок и оставляет черные следы на бумаге. 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Атомы углерода в графите расположены отдельными слоями, образованными из плоских шестиугольников. Каждый атом углерода на плоскости окружен тремя соседними, расположенными вокруг него в виде правильного треугольника. 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Графит характеризуется меньшей плотностью и твердостью, а также графит может расщепляться на тонкие чешуйки. Чешуйки легко прилипают к бумаге – вот почему из графита делают грифели карандашей.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пределах шестиугольников возникает склонность к металлизации, что объясняет хорошую тепло- и электропроводность графита, а также его металлический блеск.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>
              <a:buNone/>
            </a:pPr>
            <a:r>
              <a:rPr lang="ru-RU" sz="4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Графит</a:t>
            </a:r>
            <a:endParaRPr lang="ru-RU" sz="4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842" name="Picture 2" descr="C:\Users\User\Deskto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3857628"/>
            <a:ext cx="3186115" cy="2454284"/>
          </a:xfrm>
          <a:prstGeom prst="rect">
            <a:avLst/>
          </a:prstGeom>
          <a:noFill/>
        </p:spPr>
      </p:pic>
      <p:pic>
        <p:nvPicPr>
          <p:cNvPr id="35843" name="Picture 3" descr="C:\Users\User\Desktop\kawaek_wkokna_wgloweg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1285860"/>
            <a:ext cx="2214578" cy="2170286"/>
          </a:xfrm>
          <a:prstGeom prst="rect">
            <a:avLst/>
          </a:prstGeom>
          <a:noFill/>
        </p:spPr>
      </p:pic>
      <p:pic>
        <p:nvPicPr>
          <p:cNvPr id="35844" name="Picture 4" descr="C:\Users\User\Desktop\28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1785926"/>
            <a:ext cx="4500594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25470"/>
          </a:xfrm>
        </p:spPr>
        <p:txBody>
          <a:bodyPr>
            <a:normAutofit/>
          </a:bodyPr>
          <a:lstStyle/>
          <a:p>
            <a:pPr algn="ctr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Фуллерены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928670"/>
            <a:ext cx="8005026" cy="5929330"/>
          </a:xfrm>
        </p:spPr>
        <p:txBody>
          <a:bodyPr>
            <a:normAutofit fontScale="77500" lnSpcReduction="20000"/>
          </a:bodyPr>
          <a:lstStyle/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Фуллерены – класс химических соединений, молекулы которых состоят только из углерода, число атомов которого четно, от 32 и более 500, они представляют по структуре выпуклые многогранники, построенные из правильных пяти- и шестиугольников. 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Третья форма чистого углерода является молекулярной. Это означает, что минимальным элементом ее структуры является не атом, а молекула углерода, представляющая собой замкнутую поверхность, которая имеет форму сферы. 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фуллерене плоская сетка шестиугольников (графитовая сетка) свернута и сшита в замкнутую сферу. При этом часть шестиугольников преобразуется в пятиугольники. Образуется структура – усеченный икосаэдр. Каждая вершина этой фигуры имеет трех ближайших соседей. Каждый шестиугольник граничит с тремя шестиугольниками и тремя пятиугольниками, а каждый пятиугольник граничит только с шестиугольниками.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214290"/>
            <a:ext cx="7929618" cy="603411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Фуллерены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могут найти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качестве присадок для ракетных топлив, смазочного материала, для создания фотоприемников и оптоэлектронных устройств, катализаторов роста, алмазных 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алмазоподобных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пленок,  сверхпроводящих материалов, а также в качестве красителей для копировальных машин. Фуллерены применяются для синтеза металлов и сплавов с новыми свойствами.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Desktop\c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429000"/>
            <a:ext cx="3333750" cy="3057525"/>
          </a:xfrm>
          <a:prstGeom prst="rect">
            <a:avLst/>
          </a:prstGeom>
          <a:noFill/>
        </p:spPr>
      </p:pic>
      <p:pic>
        <p:nvPicPr>
          <p:cNvPr id="1027" name="Picture 3" descr="C:\Users\User\Desktop\97091302.JPG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429000"/>
            <a:ext cx="3000396" cy="2957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85728"/>
            <a:ext cx="7498080" cy="1143000"/>
          </a:xfrm>
        </p:spPr>
        <p:txBody>
          <a:bodyPr/>
          <a:lstStyle/>
          <a:p>
            <a:pPr algn="ctr"/>
            <a:r>
              <a:rPr lang="ru-RU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Карбин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Карбин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конденсируется в виде белого углеродного осадка на поверхности  при облучении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пирографита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лазерным пучком света. Кристаллическая форма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карбина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состоит из параллельно ориентированных цепочек углеродных атомов с sp-гибридизацией валентных электронов в виде прямолинейных макромолекул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полиинового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  -С= С-С= С-... ) или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кумуленового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(=С=С=С=...) типов.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24584_html_m6668ca4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14290"/>
            <a:ext cx="7715304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атомного строения элементов-неметаллов.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атомов-неметаллов характерно: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атомный радиус ( в сравнении с радиусами атомов-металлов одного с ними периода).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Большее число электронов на внешнем уровне  (4-8), исключения Н, Не, В.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заполнение электронами только внешнего энергетического уровня. 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элементов-неметаллов характерны высокие значения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электроотрицательности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простых веществ-неметаллов.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556792"/>
            <a:ext cx="7929618" cy="51435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Для неметаллов - простых веществ более характерно различие свойствах (физических и химических), чем их общность. Разнообразие свойств неметаллов объясняется, тем, что неметаллы могут иметь два типа кристаллической решетки: молекулярную (все газы, белый фосфор, сера, йод) и атомную (бор, кристаллический кремний, алмаз, графит). Для сравнения – металлы имеют металлическую кристаллическую решетку.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свойства простых веществ – неметаллов.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неметаллов (простых веществ) характерны все 3 агрегатных состояния при обычных условиях (сравнить – все металлы, кроме ртути, в обычных условиях твердые вещества)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Твердые вещества: различные модификации серы, йод кристаллический, графит, фосфор, уголь активированный, кристаллический или аморфный кремний, бор (единственное жидкое при обычных условиях простое вещество – это бром).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Газообразные вещества – неметаллы – это О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N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H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Cl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F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785794"/>
            <a:ext cx="7498080" cy="546260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неметаллов характерна разнообразная цветовая гамма: белый ,черный ,красный фосфор, красно-бурый бром, желтая сера, фиолетовый  йод, черный графит, алмазы разного цвета, бесцветный – кислород, азот, водород (тогда как абсолютное большинство металлов имеют серебристо-белый цвет).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Температуры плавления: от 3800</a:t>
            </a:r>
            <a:r>
              <a:rPr lang="ru-RU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(графит) до -210</a:t>
            </a:r>
            <a:r>
              <a:rPr lang="ru-RU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(азот). Для сравнения – металлы: от 3380</a:t>
            </a:r>
            <a:r>
              <a:rPr lang="ru-RU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(вольфрам) до -38,9</a:t>
            </a:r>
            <a:r>
              <a:rPr lang="ru-RU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(ртуть).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неметаллы электропроводны (графит, кремний), имеют металлический блеск (йод, графит, кремний). По этим признакам напоминают металлы, но все они – хрупкие вещества.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Аллотропия.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неметаллов распространено явление аллотропии. Один элемент может образовывать несколько простых веществ.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аллотропии: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Разные типы кристаллических решеток (белый фосфор Р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молекулярная, красный фосфор Р – атомная).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Разная структура кристаллической решетки (алмаз – тетраэдрическая, графит – слоистая).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Разный состав молекул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аллотропных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модификаций (О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О</a:t>
            </a:r>
            <a:r>
              <a:rPr lang="ru-RU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Кислород О</a:t>
            </a:r>
            <a:r>
              <a:rPr lang="ru-RU" u="sng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озон О</a:t>
            </a:r>
            <a:r>
              <a:rPr lang="ru-RU" u="sng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Кислород- газ, без цвета, вкуса и запаха, плохо растворим в воде, в жидком состоянии светло-голубой, в твердом – синий. 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Озон- светло-синий газ, темно-голубая жидкость, в твердом состоянии темно-фиолетовый, имеет сильный запах, в 10 раз лучше, чем кислород, растворим в воде.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2422012" cy="796908"/>
          </a:xfrm>
        </p:spPr>
        <p:txBody>
          <a:bodyPr/>
          <a:lstStyle/>
          <a:p>
            <a:pPr algn="ctr"/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Сера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447800"/>
            <a:ext cx="3714776" cy="4800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Физические      свойства: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Сера- твердое кристаллическое вещество </a:t>
            </a:r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желтого цвета</a:t>
            </a:r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В воде нерастворима, водой не смачивается (на поверхности воды   плавает - «флотация»),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t°</a:t>
            </a:r>
            <a:r>
              <a:rPr lang="ru-RU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445°С</a:t>
            </a:r>
          </a:p>
          <a:p>
            <a:endParaRPr lang="ru-RU" dirty="0"/>
          </a:p>
        </p:txBody>
      </p:sp>
      <p:pic>
        <p:nvPicPr>
          <p:cNvPr id="2049" name="Picture 1" descr="C:\Users\User\Desktop\аллотропия сер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14290"/>
            <a:ext cx="4572032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</TotalTime>
  <Words>1199</Words>
  <Application>Microsoft Office PowerPoint</Application>
  <PresentationFormat>Экран (4:3)</PresentationFormat>
  <Paragraphs>82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Тема Office</vt:lpstr>
      <vt:lpstr>Неметаллы. Аллотропия.</vt:lpstr>
      <vt:lpstr>Положение неметаллов в ПС Д.И.Менделеева.</vt:lpstr>
      <vt:lpstr>Особенности атомного строения элементов-неметаллов.</vt:lpstr>
      <vt:lpstr>Характеристика простых веществ-неметаллов.</vt:lpstr>
      <vt:lpstr>Физические свойства простых веществ – неметаллов.</vt:lpstr>
      <vt:lpstr>Презентация PowerPoint</vt:lpstr>
      <vt:lpstr>Аллотропия.</vt:lpstr>
      <vt:lpstr>Кислород О2 и озон О3</vt:lpstr>
      <vt:lpstr>Сера</vt:lpstr>
      <vt:lpstr>Презентация PowerPoint</vt:lpstr>
      <vt:lpstr>Фосфор</vt:lpstr>
      <vt:lpstr>Биологическая роль соединений фосфора </vt:lpstr>
      <vt:lpstr>Презентация PowerPoint</vt:lpstr>
      <vt:lpstr>Белый фосфор</vt:lpstr>
      <vt:lpstr>Красный фосфор </vt:lpstr>
      <vt:lpstr>Чёрный фосфор </vt:lpstr>
      <vt:lpstr>Металлический фосфор </vt:lpstr>
      <vt:lpstr>Свободный углерод</vt:lpstr>
      <vt:lpstr>Алмаз</vt:lpstr>
      <vt:lpstr>      Куллинан    (алмаз)-  621,35 грамма,     размеры:   100х65х50 мм                                             </vt:lpstr>
      <vt:lpstr>Графит</vt:lpstr>
      <vt:lpstr>Презентация PowerPoint</vt:lpstr>
      <vt:lpstr>Фуллерены</vt:lpstr>
      <vt:lpstr>Презентация PowerPoint</vt:lpstr>
      <vt:lpstr>Карбин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Александр Хужин</cp:lastModifiedBy>
  <cp:revision>23</cp:revision>
  <dcterms:created xsi:type="dcterms:W3CDTF">2012-12-07T17:32:58Z</dcterms:created>
  <dcterms:modified xsi:type="dcterms:W3CDTF">2018-10-09T04:45:19Z</dcterms:modified>
</cp:coreProperties>
</file>