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751" r:id="rId2"/>
    <p:sldId id="755" r:id="rId3"/>
    <p:sldId id="753" r:id="rId4"/>
    <p:sldId id="754" r:id="rId5"/>
    <p:sldId id="735" r:id="rId6"/>
    <p:sldId id="672" r:id="rId7"/>
    <p:sldId id="714" r:id="rId8"/>
    <p:sldId id="741" r:id="rId9"/>
    <p:sldId id="674" r:id="rId10"/>
    <p:sldId id="745" r:id="rId11"/>
    <p:sldId id="758" r:id="rId12"/>
    <p:sldId id="757" r:id="rId13"/>
    <p:sldId id="718" r:id="rId14"/>
    <p:sldId id="748" r:id="rId15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SimSun" pitchFamily="2" charset="-122"/>
        <a:cs typeface="+mn-cs"/>
        <a:sym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9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CCFF99"/>
    <a:srgbClr val="FFFF66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708"/>
      </p:cViewPr>
      <p:guideLst>
        <p:guide orient="horz" pos="219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&#1052;&#1052;&#1055;&#1057;\180315%20&#1055;&#1086;&#1089;&#1087;&#1077;&#1083;&#1086;&#1074;%20&#1080;%20&#1047;&#1072;&#1089;&#1077;&#1076;&#1072;&#1085;&#1080;&#1077;%20&#1055;&#1088;&#1072;&#1074;&#1056;&#1041;\&#1056;&#1080;&#1089;&#1091;&#1085;&#1082;&#1080;%20&#1080;%20&#1090;&#1087;\2702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048381155253737"/>
          <c:y val="4.5048662612243412E-2"/>
          <c:w val="0.52739314823629446"/>
          <c:h val="0.56213910883721163"/>
        </c:manualLayout>
      </c:layout>
      <c:doughnut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explosion val="1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12600044622301537"/>
                  <c:y val="0.1230559798783217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564,1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12594392366967"/>
                  <c:y val="-0.107285037963807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287,6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Лист3!$B$4:$B$5</c:f>
              <c:strCache>
                <c:ptCount val="2"/>
                <c:pt idx="0">
                  <c:v>Города и городские поселения</c:v>
                </c:pt>
                <c:pt idx="1">
                  <c:v>Сельские поселения</c:v>
                </c:pt>
              </c:strCache>
            </c:strRef>
          </c:cat>
          <c:val>
            <c:numRef>
              <c:f>Лист3!$A$4:$A$5</c:f>
              <c:numCache>
                <c:formatCode>General</c:formatCode>
                <c:ptCount val="2"/>
                <c:pt idx="0">
                  <c:v>652929</c:v>
                </c:pt>
                <c:pt idx="1">
                  <c:v>325522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4.8950322392162186E-3"/>
          <c:y val="0.69429907535424407"/>
          <c:w val="0.99510484673816213"/>
          <c:h val="0.18656060035241004"/>
        </c:manualLayout>
      </c:layout>
      <c:overlay val="0"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zero"/>
    <c:showDLblsOverMax val="0"/>
  </c:chart>
  <c:spPr>
    <a:solidFill>
      <a:srgbClr val="CCFF99"/>
    </a:solidFill>
  </c:spPr>
  <c:txPr>
    <a:bodyPr/>
    <a:lstStyle/>
    <a:p>
      <a:pPr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798913709663813"/>
          <c:y val="2.4994458100646617E-2"/>
          <c:w val="0.5136125770458505"/>
          <c:h val="0.95001108379870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295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390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486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smtClean="0"/>
                      <a:t>851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Лист1!$A$7:$A$20</c:f>
              <c:strCache>
                <c:ptCount val="14"/>
                <c:pt idx="0">
                  <c:v>Республика Марий Эл</c:v>
                </c:pt>
                <c:pt idx="1">
                  <c:v>Республика Мордовия</c:v>
                </c:pt>
                <c:pt idx="2">
                  <c:v>Кировская область</c:v>
                </c:pt>
                <c:pt idx="3">
                  <c:v>Ульяновская область</c:v>
                </c:pt>
                <c:pt idx="4">
                  <c:v>Чувашская Республика</c:v>
                </c:pt>
                <c:pt idx="5">
                  <c:v>Пензенская область</c:v>
                </c:pt>
                <c:pt idx="6">
                  <c:v>Удмуртская Республика</c:v>
                </c:pt>
                <c:pt idx="7">
                  <c:v>Оренбургская область</c:v>
                </c:pt>
                <c:pt idx="8">
                  <c:v>Саратовская область</c:v>
                </c:pt>
                <c:pt idx="9">
                  <c:v>Пермский край</c:v>
                </c:pt>
                <c:pt idx="10">
                  <c:v>Самарская область</c:v>
                </c:pt>
                <c:pt idx="11">
                  <c:v>Нижегородская область</c:v>
                </c:pt>
                <c:pt idx="12">
                  <c:v>Республика Татарстан</c:v>
                </c:pt>
                <c:pt idx="13">
                  <c:v>Республика Башкортостан</c:v>
                </c:pt>
              </c:strCache>
            </c:strRef>
          </c:cat>
          <c:val>
            <c:numRef>
              <c:f>Лист1!$B$7:$B$20</c:f>
              <c:numCache>
                <c:formatCode>#,##0</c:formatCode>
                <c:ptCount val="14"/>
                <c:pt idx="0">
                  <c:v>139.9</c:v>
                </c:pt>
                <c:pt idx="1">
                  <c:v>166.3</c:v>
                </c:pt>
                <c:pt idx="2">
                  <c:v>233.9</c:v>
                </c:pt>
                <c:pt idx="3">
                  <c:v>247.3</c:v>
                </c:pt>
                <c:pt idx="4">
                  <c:v>257</c:v>
                </c:pt>
                <c:pt idx="5">
                  <c:v>259.39999999999998</c:v>
                </c:pt>
                <c:pt idx="6">
                  <c:v>306.8</c:v>
                </c:pt>
                <c:pt idx="7">
                  <c:v>406.2</c:v>
                </c:pt>
                <c:pt idx="8">
                  <c:v>506.7</c:v>
                </c:pt>
                <c:pt idx="9">
                  <c:v>543</c:v>
                </c:pt>
                <c:pt idx="10">
                  <c:v>638</c:v>
                </c:pt>
                <c:pt idx="11">
                  <c:v>653.29999999999995</c:v>
                </c:pt>
                <c:pt idx="12">
                  <c:v>847.7</c:v>
                </c:pt>
                <c:pt idx="13">
                  <c:v>882.3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82688"/>
        <c:axId val="86084224"/>
      </c:barChart>
      <c:catAx>
        <c:axId val="86082688"/>
        <c:scaling>
          <c:orientation val="minMax"/>
        </c:scaling>
        <c:delete val="0"/>
        <c:axPos val="l"/>
        <c:majorTickMark val="out"/>
        <c:minorTickMark val="none"/>
        <c:tickLblPos val="nextTo"/>
        <c:crossAx val="86084224"/>
        <c:crosses val="autoZero"/>
        <c:auto val="1"/>
        <c:lblAlgn val="ctr"/>
        <c:lblOffset val="100"/>
        <c:noMultiLvlLbl val="0"/>
      </c:catAx>
      <c:valAx>
        <c:axId val="8608422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8608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2">
              <a:lumMod val="7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230535131007504"/>
          <c:y val="6.3044915953416297E-2"/>
          <c:w val="0.46198784949493127"/>
          <c:h val="0.922501111584807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695,3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15,5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33,2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50,6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214598902688108E-3"/>
                  <c:y val="6.41634824906950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51,7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7212740060211629E-3"/>
                  <c:y val="6.41634824906950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59,9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078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097,1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ru-RU" smtClean="0"/>
                      <a:t>26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256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Лист2!$A$10:$A$19</c:f>
              <c:strCache>
                <c:ptCount val="10"/>
                <c:pt idx="0">
                  <c:v>Челябинская область</c:v>
                </c:pt>
                <c:pt idx="1">
                  <c:v>Республика Татарстан</c:v>
                </c:pt>
                <c:pt idx="2">
                  <c:v>Свердловская область</c:v>
                </c:pt>
                <c:pt idx="3">
                  <c:v>Республика Дагестан</c:v>
                </c:pt>
                <c:pt idx="4">
                  <c:v>Республика Башкортостан</c:v>
                </c:pt>
                <c:pt idx="5">
                  <c:v>Ростовская область</c:v>
                </c:pt>
                <c:pt idx="6">
                  <c:v>г. Санкт-Петербург</c:v>
                </c:pt>
                <c:pt idx="7">
                  <c:v>Краснодарский край</c:v>
                </c:pt>
                <c:pt idx="8">
                  <c:v>Московская область</c:v>
                </c:pt>
                <c:pt idx="9">
                  <c:v>г. Москва</c:v>
                </c:pt>
              </c:strCache>
            </c:strRef>
          </c:cat>
          <c:val>
            <c:numRef>
              <c:f>Лист2!$B$10:$B$19</c:f>
              <c:numCache>
                <c:formatCode>#,##0</c:formatCode>
                <c:ptCount val="10"/>
                <c:pt idx="0">
                  <c:v>723.9</c:v>
                </c:pt>
                <c:pt idx="1">
                  <c:v>847.7</c:v>
                </c:pt>
                <c:pt idx="2">
                  <c:v>866.5</c:v>
                </c:pt>
                <c:pt idx="3">
                  <c:v>874.4</c:v>
                </c:pt>
                <c:pt idx="4">
                  <c:v>882.3</c:v>
                </c:pt>
                <c:pt idx="5">
                  <c:v>882.4</c:v>
                </c:pt>
                <c:pt idx="6" formatCode="General">
                  <c:v>1107.2</c:v>
                </c:pt>
                <c:pt idx="7" formatCode="General">
                  <c:v>1129</c:v>
                </c:pt>
                <c:pt idx="8" formatCode="General">
                  <c:v>1474.2</c:v>
                </c:pt>
                <c:pt idx="9" formatCode="General">
                  <c:v>2341.1999999999998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69568"/>
        <c:axId val="86671360"/>
      </c:barChart>
      <c:catAx>
        <c:axId val="86669568"/>
        <c:scaling>
          <c:orientation val="minMax"/>
        </c:scaling>
        <c:delete val="1"/>
        <c:axPos val="l"/>
        <c:majorTickMark val="out"/>
        <c:minorTickMark val="none"/>
        <c:tickLblPos val="nextTo"/>
        <c:crossAx val="86671360"/>
        <c:crosses val="autoZero"/>
        <c:auto val="1"/>
        <c:lblAlgn val="ctr"/>
        <c:lblOffset val="100"/>
        <c:noMultiLvlLbl val="0"/>
      </c:catAx>
      <c:valAx>
        <c:axId val="866713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86669568"/>
        <c:crosses val="autoZero"/>
        <c:crossBetween val="between"/>
      </c:valAx>
    </c:plotArea>
    <c:plotVisOnly val="1"/>
    <c:dispBlanksAs val="gap"/>
    <c:showDLblsOverMax val="0"/>
  </c:chart>
  <c:spPr>
    <a:solidFill>
      <a:srgbClr val="FFFF66"/>
    </a:solidFill>
  </c:spPr>
  <c:txPr>
    <a:bodyPr/>
    <a:lstStyle/>
    <a:p>
      <a:pPr>
        <a:defRPr sz="1050" b="1">
          <a:solidFill>
            <a:srgbClr val="7030A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25377774926417"/>
          <c:y val="0.15257606057239428"/>
          <c:w val="0.45"/>
          <c:h val="0.617609251968503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208333333333335"/>
          <c:y val="3.9950295275590526E-2"/>
          <c:w val="0.33958333333333335"/>
          <c:h val="0.77739752401248341"/>
        </c:manualLayout>
      </c:layout>
      <c:overlay val="0"/>
      <c:txPr>
        <a:bodyPr/>
        <a:lstStyle/>
        <a:p>
          <a:pPr>
            <a:defRPr sz="1800" b="1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0795182920589495"/>
                  <c:y val="-0.13980645257017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040447870648504E-2"/>
                  <c:y val="-8.0109544750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501472035685819E-3"/>
                  <c:y val="-2.906744237313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92065058893428E-2"/>
                  <c:y val="-3.296199000644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Лист3!$A$1:$A$4</c:f>
              <c:strCache>
                <c:ptCount val="4"/>
                <c:pt idx="0">
                  <c:v>Интерактивные мероприятия (мероприятия, где молодежь находится в активной позиции)</c:v>
                </c:pt>
                <c:pt idx="1">
                  <c:v>Публикации в Интернете</c:v>
                </c:pt>
                <c:pt idx="2">
                  <c:v>Лекции и беседы</c:v>
                </c:pt>
                <c:pt idx="3">
                  <c:v>Статьи в прессе , буклеты и брошюры</c:v>
                </c:pt>
              </c:strCache>
            </c:strRef>
          </c:cat>
          <c:val>
            <c:numRef>
              <c:f>Лист3!$B$1:$B$4</c:f>
              <c:numCache>
                <c:formatCode>0.00%</c:formatCode>
                <c:ptCount val="4"/>
                <c:pt idx="0">
                  <c:v>0.57699999999999996</c:v>
                </c:pt>
                <c:pt idx="1">
                  <c:v>0.45800000000000002</c:v>
                </c:pt>
                <c:pt idx="2" formatCode="0%">
                  <c:v>0.35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77040110650074"/>
          <c:y val="6.2895523476232146E-2"/>
          <c:w val="0.34163208852005533"/>
          <c:h val="0.92976450860309123"/>
        </c:manualLayout>
      </c:layout>
      <c:overlay val="0"/>
      <c:txPr>
        <a:bodyPr/>
        <a:lstStyle/>
        <a:p>
          <a:pPr rtl="0">
            <a:defRPr sz="1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23705920581099E-3"/>
          <c:y val="0.23459273374386974"/>
          <c:w val="0.93469449880856026"/>
          <c:h val="0.54170717142539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 rot="0" vert="horz"/>
                  <a:lstStyle/>
                  <a:p>
                    <a:pPr>
                      <a:defRPr sz="240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3,1</a:t>
                    </a:r>
                    <a:endParaRPr lang="en-US" sz="2800" b="1" dirty="0" smtClean="0">
                      <a:solidFill>
                        <a:srgbClr val="71437D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5E-4AD4-9346-9521AAAD486D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5E-4AD4-9346-9521AAAD4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1.3</c:v>
                </c:pt>
                <c:pt idx="1">
                  <c:v>0.9</c:v>
                </c:pt>
                <c:pt idx="2">
                  <c:v>2.4</c:v>
                </c:pt>
                <c:pt idx="3">
                  <c:v>3.1</c:v>
                </c:pt>
                <c:pt idx="4">
                  <c:v>3.8</c:v>
                </c:pt>
                <c:pt idx="5">
                  <c:v>16.78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5E-4AD4-9346-9521AAAD48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9610880"/>
        <c:axId val="4901120"/>
      </c:barChart>
      <c:catAx>
        <c:axId val="896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1120"/>
        <c:crosses val="autoZero"/>
        <c:auto val="1"/>
        <c:lblAlgn val="ctr"/>
        <c:lblOffset val="100"/>
        <c:noMultiLvlLbl val="0"/>
      </c:catAx>
      <c:valAx>
        <c:axId val="4901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9610880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0.1191</cdr:x>
      <cdr:y>0.05801</cdr:y>
    </cdr:from>
    <cdr:to>
      <cdr:x>0.50546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746" y="114820"/>
          <a:ext cx="2078474" cy="1864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50" dirty="0" smtClean="0"/>
            <a:t>г. Москва</a:t>
          </a:r>
        </a:p>
        <a:p xmlns:a="http://schemas.openxmlformats.org/drawingml/2006/main">
          <a:pPr algn="r"/>
          <a:r>
            <a:rPr lang="ru-RU" sz="1150" dirty="0" smtClean="0"/>
            <a:t>Московская область</a:t>
          </a:r>
        </a:p>
        <a:p xmlns:a="http://schemas.openxmlformats.org/drawingml/2006/main">
          <a:pPr algn="r"/>
          <a:r>
            <a:rPr lang="ru-RU" sz="1150" dirty="0" smtClean="0"/>
            <a:t>Краснодарский край</a:t>
          </a:r>
        </a:p>
        <a:p xmlns:a="http://schemas.openxmlformats.org/drawingml/2006/main">
          <a:pPr algn="r"/>
          <a:r>
            <a:rPr lang="ru-RU" sz="1150" dirty="0" smtClean="0"/>
            <a:t>г. Санкт-Петербург</a:t>
          </a:r>
        </a:p>
        <a:p xmlns:a="http://schemas.openxmlformats.org/drawingml/2006/main">
          <a:pPr algn="r"/>
          <a:r>
            <a:rPr lang="ru-RU" sz="1150" dirty="0" smtClean="0"/>
            <a:t>Республика </a:t>
          </a:r>
          <a:r>
            <a:rPr lang="ru-RU" sz="1150" dirty="0" err="1" smtClean="0"/>
            <a:t>Дагестран</a:t>
          </a:r>
          <a:endParaRPr lang="ru-RU" sz="1150" dirty="0" smtClean="0"/>
        </a:p>
        <a:p xmlns:a="http://schemas.openxmlformats.org/drawingml/2006/main">
          <a:pPr algn="r"/>
          <a:r>
            <a:rPr lang="ru-RU" sz="1150" dirty="0" smtClean="0"/>
            <a:t>Республика Башкортостан</a:t>
          </a:r>
        </a:p>
        <a:p xmlns:a="http://schemas.openxmlformats.org/drawingml/2006/main">
          <a:pPr algn="r"/>
          <a:r>
            <a:rPr lang="ru-RU" sz="1150" dirty="0" err="1" smtClean="0"/>
            <a:t>Ростовскаяа</a:t>
          </a:r>
          <a:r>
            <a:rPr lang="ru-RU" sz="1150" dirty="0" smtClean="0"/>
            <a:t> область</a:t>
          </a:r>
        </a:p>
        <a:p xmlns:a="http://schemas.openxmlformats.org/drawingml/2006/main">
          <a:pPr algn="r"/>
          <a:r>
            <a:rPr lang="ru-RU" sz="1150" dirty="0" smtClean="0"/>
            <a:t>Свердловская область</a:t>
          </a:r>
        </a:p>
        <a:p xmlns:a="http://schemas.openxmlformats.org/drawingml/2006/main">
          <a:pPr algn="r"/>
          <a:r>
            <a:rPr lang="ru-RU" sz="1150" dirty="0" smtClean="0"/>
            <a:t>Республика Татарстан</a:t>
          </a:r>
        </a:p>
        <a:p xmlns:a="http://schemas.openxmlformats.org/drawingml/2006/main">
          <a:pPr algn="r"/>
          <a:r>
            <a:rPr lang="ru-RU" sz="1150" dirty="0" smtClean="0"/>
            <a:t>Челябинская область</a:t>
          </a:r>
          <a:r>
            <a:rPr lang="ru-RU" sz="1100" dirty="0" smtClean="0"/>
            <a:t> 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57864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b="1">
                <a:sym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562851" y="1"/>
            <a:ext cx="57912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sym typeface="Arial" pitchFamily="34" charset="0"/>
              </a:defRPr>
            </a:lvl1pPr>
          </a:lstStyle>
          <a:p>
            <a:pPr>
              <a:defRPr/>
            </a:pPr>
            <a:fld id="{F2337083-3EE0-4D1B-AD8D-B12E2AB1AA0D}" type="datetime1">
              <a:rPr lang="en-US" altLang="zh-CN"/>
              <a:pPr>
                <a:defRPr/>
              </a:pPr>
              <a:t>11/15/2018</a:t>
            </a:fld>
            <a:endParaRPr lang="ru-RU" altLang="zh-CN" sz="1200" b="1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03863" y="352425"/>
            <a:ext cx="234473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701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1336676" y="2228851"/>
            <a:ext cx="106838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0" tIns="45505" rIns="91010" bIns="45505"/>
          <a:lstStyle/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457701"/>
            <a:ext cx="57864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b="1">
                <a:sym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562851" y="4457701"/>
            <a:ext cx="5791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sym typeface="Arial" pitchFamily="34" charset="0"/>
              </a:defRPr>
            </a:lvl1pPr>
          </a:lstStyle>
          <a:p>
            <a:pPr>
              <a:defRPr/>
            </a:pPr>
            <a:fld id="{73B2A56C-2288-4566-8186-57E20976856D}" type="slidenum">
              <a:rPr lang="ru-RU" altLang="zh-CN"/>
              <a:pPr>
                <a:defRPr/>
              </a:pPr>
              <a:t>‹#›</a:t>
            </a:fld>
            <a:endParaRPr lang="ru-RU" altLang="zh-CN" sz="1200" b="1"/>
          </a:p>
        </p:txBody>
      </p:sp>
    </p:spTree>
    <p:extLst>
      <p:ext uri="{BB962C8B-B14F-4D97-AF65-F5344CB8AC3E}">
        <p14:creationId xmlns:p14="http://schemas.microsoft.com/office/powerpoint/2010/main" val="15131489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A120-D89C-4B0E-89B8-912A2A0C798A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A206-03BD-4BAA-AC90-4FE488FBD86D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5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188D-C27A-4106-9FAF-CA52FFCA308A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9983-27E6-460A-A95C-7AFE4916D722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EAEE-B70E-4A1B-8B41-EE58CFEA4844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BF10-AA99-41CA-A549-CEAE03249CAD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BAEC-B4E6-4284-881D-41D81C07E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3CFF0-C9E0-49CA-B839-54BC8A266A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986B-95EB-499A-9A6E-8DB4DBD158E2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C18F-87AB-4CFD-BEF0-EA044402018C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7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4AD1-6A92-43D6-9555-C06583185008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A3B2-4358-4843-BFF2-0E9A63073518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0A8A-17CA-4BFD-945E-2C43A4ABB76B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871E-5A00-414E-AA50-D8CF19B8C9CC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8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5981-7D91-4D58-9B51-4B51D3229E72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8C12-D97E-47C7-92F3-7A235E4AD96F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8FF0-61B2-4E70-9526-5A90D6F3EEA5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4518-4793-415A-A222-C7C9EEB93AC8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3403-B714-4412-99DF-C970A1BCFCEF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C1F0-6281-45EE-AEDB-4323FE3E70CB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5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91B1C-FD22-4A6F-9B8B-16867A6DEB70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887-13FC-44E8-AE5E-F45B3B7E884E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5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7C59-29CA-4894-A328-A563EF318DFA}" type="datetime1">
              <a:rPr lang="en-US" altLang="zh-CN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17B8-2941-410F-BB7D-04C14AD257E2}" type="slidenum">
              <a:rPr lang="ru-RU" altLang="zh-CN"/>
              <a:pPr>
                <a:defRPr/>
              </a:pPr>
              <a:t>‹#›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4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Calibri" pitchFamily="34" charset="0"/>
              </a:rPr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Calibri" pitchFamily="34" charset="0"/>
              </a:rPr>
              <a:t>Образец текста</a:t>
            </a:r>
          </a:p>
          <a:p>
            <a:pPr lvl="1"/>
            <a:r>
              <a:rPr lang="ru-RU" altLang="zh-CN" smtClean="0">
                <a:sym typeface="Calibri" pitchFamily="34" charset="0"/>
              </a:rPr>
              <a:t>Второй уровень</a:t>
            </a:r>
          </a:p>
          <a:p>
            <a:pPr lvl="2"/>
            <a:r>
              <a:rPr lang="ru-RU" altLang="zh-CN" smtClean="0">
                <a:sym typeface="Calibri" pitchFamily="34" charset="0"/>
              </a:rPr>
              <a:t>Третий уровень</a:t>
            </a:r>
          </a:p>
          <a:p>
            <a:pPr lvl="3"/>
            <a:r>
              <a:rPr lang="ru-RU" altLang="zh-CN" smtClean="0">
                <a:sym typeface="Calibri" pitchFamily="34" charset="0"/>
              </a:rPr>
              <a:t>Четвертый уровень</a:t>
            </a:r>
          </a:p>
          <a:p>
            <a:pPr lvl="4"/>
            <a:r>
              <a:rPr lang="ru-RU" altLang="zh-CN" smtClean="0">
                <a:sym typeface="Calibri" pitchFamily="34" charset="0"/>
              </a:rPr>
              <a:t>Пятый уровень</a:t>
            </a:r>
          </a:p>
        </p:txBody>
      </p:sp>
      <p:sp>
        <p:nvSpPr>
          <p:cNvPr id="1028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b="1">
                <a:solidFill>
                  <a:srgbClr val="898989"/>
                </a:solidFill>
                <a:latin typeface="+mn-lt"/>
                <a:sym typeface="Calibri" pitchFamily="34" charset="0"/>
              </a:defRPr>
            </a:lvl1pPr>
          </a:lstStyle>
          <a:p>
            <a:pPr>
              <a:defRPr/>
            </a:pPr>
            <a:fld id="{F610BF5C-B10E-415C-B3FD-76C9258D39B2}" type="datetime1">
              <a:rPr lang="en-US" altLang="zh-CN"/>
              <a:pPr>
                <a:defRPr/>
              </a:pPr>
              <a:t>11/15/2018</a:t>
            </a:fld>
            <a:endParaRPr lang="ru-RU" altLang="zh-CN" sz="1800"/>
          </a:p>
        </p:txBody>
      </p:sp>
      <p:sp>
        <p:nvSpPr>
          <p:cNvPr id="1029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 b="1">
                <a:solidFill>
                  <a:srgbClr val="898989"/>
                </a:solidFill>
                <a:latin typeface="+mn-lt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 b="1">
                <a:solidFill>
                  <a:srgbClr val="898989"/>
                </a:solidFill>
                <a:latin typeface="+mn-lt"/>
                <a:sym typeface="Calibri" pitchFamily="34" charset="0"/>
              </a:defRPr>
            </a:lvl1pPr>
          </a:lstStyle>
          <a:p>
            <a:pPr>
              <a:defRPr/>
            </a:pPr>
            <a:fld id="{8DEB2CE0-6FBF-41AD-9F0D-4330CFEF55BA}" type="slidenum">
              <a:rPr lang="ru-RU" altLang="zh-CN"/>
              <a:pPr>
                <a:defRPr/>
              </a:pPr>
              <a:t>‹#›</a:t>
            </a:fld>
            <a:endParaRPr lang="ru-RU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2.wdp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3.wdp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2" y="3429000"/>
            <a:ext cx="57562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0"/>
          <p:cNvSpPr>
            <a:spLocks noChangeArrowheads="1"/>
          </p:cNvSpPr>
          <p:nvPr/>
        </p:nvSpPr>
        <p:spPr bwMode="auto">
          <a:xfrm>
            <a:off x="107950" y="1703737"/>
            <a:ext cx="8928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en-US" b="1" dirty="0" smtClean="0">
                <a:solidFill>
                  <a:srgbClr val="17365D"/>
                </a:solidFill>
                <a:latin typeface="Arial" charset="0"/>
                <a:sym typeface="Arial" charset="0"/>
              </a:rPr>
              <a:t>Профилактика экстремизма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en-US" b="1" dirty="0" smtClean="0">
                <a:solidFill>
                  <a:srgbClr val="17365D"/>
                </a:solidFill>
                <a:latin typeface="Arial" charset="0"/>
                <a:sym typeface="Arial" charset="0"/>
              </a:rPr>
              <a:t>в молодежной среде</a:t>
            </a:r>
            <a:endParaRPr lang="ru-RU" altLang="en-US" b="1" dirty="0">
              <a:solidFill>
                <a:srgbClr val="17365D"/>
              </a:solidFill>
              <a:latin typeface="Arial" charset="0"/>
              <a:sym typeface="Arial" charset="0"/>
            </a:endParaRPr>
          </a:p>
        </p:txBody>
      </p:sp>
      <p:sp>
        <p:nvSpPr>
          <p:cNvPr id="13316" name="Text Box 10"/>
          <p:cNvSpPr>
            <a:spLocks noChangeArrowheads="1"/>
          </p:cNvSpPr>
          <p:nvPr/>
        </p:nvSpPr>
        <p:spPr bwMode="auto">
          <a:xfrm>
            <a:off x="3991768" y="4725090"/>
            <a:ext cx="4500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1600" b="1" dirty="0" smtClean="0">
                <a:solidFill>
                  <a:srgbClr val="17365D"/>
                </a:solidFill>
                <a:latin typeface="Arial" charset="0"/>
                <a:sym typeface="Arial" charset="0"/>
              </a:rPr>
              <a:t>ГЛАВНЫЙ СПЕЦИАЛИСТ-ЭКСПЕРТ СЕКТОРА ВОСПИТАТЕЛЬНОЙ РАБОТЫ С НЕСОВЕРШЕННОЛЕТНИМИ И МОЛОДЕЖЬЮ МИНИСТЕРСТВА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1600" b="1" dirty="0" smtClean="0">
                <a:solidFill>
                  <a:srgbClr val="17365D"/>
                </a:solidFill>
                <a:latin typeface="Arial" charset="0"/>
                <a:sym typeface="Arial" charset="0"/>
              </a:rPr>
              <a:t>МОЛОДЁЖНОЙ ПОЛИТИКИ И СПОРТА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1600" b="1" dirty="0" smtClean="0">
                <a:solidFill>
                  <a:srgbClr val="17365D"/>
                </a:solidFill>
                <a:latin typeface="Arial" charset="0"/>
                <a:sym typeface="Arial" charset="0"/>
              </a:rPr>
              <a:t>РЕСПУБЛИКИ БАШКОРТОСТАН</a:t>
            </a:r>
            <a:endParaRPr lang="ru-RU" altLang="en-US" sz="1600" b="1" dirty="0">
              <a:solidFill>
                <a:srgbClr val="17365D"/>
              </a:solidFill>
              <a:latin typeface="Arial" charset="0"/>
              <a:sym typeface="Arial" charset="0"/>
            </a:endParaRPr>
          </a:p>
        </p:txBody>
      </p:sp>
      <p:sp>
        <p:nvSpPr>
          <p:cNvPr id="13317" name="Text Box 10"/>
          <p:cNvSpPr>
            <a:spLocks noChangeArrowheads="1"/>
          </p:cNvSpPr>
          <p:nvPr/>
        </p:nvSpPr>
        <p:spPr bwMode="auto">
          <a:xfrm>
            <a:off x="3126623" y="3573010"/>
            <a:ext cx="5761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2400" b="1" dirty="0" smtClean="0">
                <a:solidFill>
                  <a:schemeClr val="tx2"/>
                </a:solidFill>
                <a:latin typeface="Arial" charset="0"/>
                <a:sym typeface="Arial" charset="0"/>
              </a:rPr>
              <a:t>Муртаева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2400" b="1" dirty="0" smtClean="0">
                <a:solidFill>
                  <a:schemeClr val="tx2"/>
                </a:solidFill>
                <a:latin typeface="Arial" charset="0"/>
                <a:sym typeface="Arial" charset="0"/>
              </a:rPr>
              <a:t>Розалия Динисламовна</a:t>
            </a:r>
            <a:endParaRPr lang="ru-RU" altLang="en-US" sz="2400" b="1" dirty="0">
              <a:solidFill>
                <a:schemeClr val="tx2"/>
              </a:solidFill>
              <a:latin typeface="Arial" charset="0"/>
              <a:sym typeface="Arial" charset="0"/>
            </a:endParaRPr>
          </a:p>
        </p:txBody>
      </p:sp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0" y="1936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en-US" sz="2000" b="1">
                <a:solidFill>
                  <a:schemeClr val="tx2"/>
                </a:solidFill>
                <a:latin typeface="Arial" charset="0"/>
                <a:sym typeface="Arial" charset="0"/>
              </a:rPr>
              <a:t>МИНИСТЕРСТВО МОЛОДЕЖНОЙ ПОЛИТИКИ </a:t>
            </a:r>
            <a:endParaRPr lang="en-US" altLang="ru-RU" sz="2000" b="1">
              <a:solidFill>
                <a:schemeClr val="tx2"/>
              </a:solidFill>
              <a:latin typeface="Arial" charset="0"/>
              <a:sym typeface="Arial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en-US" sz="2000" b="1">
                <a:solidFill>
                  <a:schemeClr val="tx2"/>
                </a:solidFill>
                <a:latin typeface="Arial" charset="0"/>
                <a:sym typeface="Arial" charset="0"/>
              </a:rPr>
              <a:t>И СПОРТА РЕСПУБЛИКИ БАШКОРТОСТАН</a:t>
            </a:r>
            <a:endParaRPr lang="ru-RU" altLang="en-US" sz="2000">
              <a:solidFill>
                <a:srgbClr val="FF0000"/>
              </a:solidFill>
              <a:latin typeface="Verdana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W:\ММПС\Коллегия ММПС\2016\Уфа.jpg"/>
          <p:cNvPicPr>
            <a:picLocks noChangeAspect="1" noChangeArrowheads="1"/>
          </p:cNvPicPr>
          <p:nvPr/>
        </p:nvPicPr>
        <p:blipFill>
          <a:blip r:embed="rId2" cstate="print"/>
          <a:srcRect b="10250"/>
          <a:stretch>
            <a:fillRect/>
          </a:stretch>
        </p:blipFill>
        <p:spPr bwMode="auto">
          <a:xfrm>
            <a:off x="3150950" y="4967784"/>
            <a:ext cx="3360229" cy="189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97202"/>
            <a:ext cx="9144000" cy="68825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ВЫЯВЛЕНИЕ, РАЗВИТИЕ И ПОДДЕРЖКА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ТАЛАНТЛИВОЙ МОЛОДЕЖИ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1564" b="17656"/>
          <a:stretch/>
        </p:blipFill>
        <p:spPr>
          <a:xfrm>
            <a:off x="27162" y="4969310"/>
            <a:ext cx="3104738" cy="188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23705" y="1268850"/>
            <a:ext cx="6948264" cy="3088913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Смарт-тау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Государственные молодежные премии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Фестиваль двух турниров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Студенческая весна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КВН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Лидер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XXI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века</a:t>
            </a:r>
          </a:p>
        </p:txBody>
      </p:sp>
      <p:pic>
        <p:nvPicPr>
          <p:cNvPr id="14" name="Picture 2" descr="D:\2015\Выступления\2212\2 блок студ весна\dsc_0093_ejw_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559"/>
          <a:stretch>
            <a:fillRect/>
          </a:stretch>
        </p:blipFill>
        <p:spPr bwMode="auto">
          <a:xfrm>
            <a:off x="6523689" y="4969310"/>
            <a:ext cx="2601161" cy="1888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1\Downloads\FN0T37411.jpg"/>
          <p:cNvPicPr>
            <a:picLocks noChangeAspect="1" noChangeArrowheads="1"/>
          </p:cNvPicPr>
          <p:nvPr/>
        </p:nvPicPr>
        <p:blipFill>
          <a:blip r:embed="rId5" cstate="print"/>
          <a:srcRect l="1595"/>
          <a:stretch>
            <a:fillRect/>
          </a:stretch>
        </p:blipFill>
        <p:spPr bwMode="auto">
          <a:xfrm>
            <a:off x="5297572" y="3880080"/>
            <a:ext cx="1095122" cy="768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s://i.ytimg.com/vi/Mxibp1naRls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5" r="5766" b="18491"/>
          <a:stretch/>
        </p:blipFill>
        <p:spPr bwMode="auto">
          <a:xfrm>
            <a:off x="6611056" y="3226259"/>
            <a:ext cx="2426426" cy="1426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13" y="1182434"/>
            <a:ext cx="1436867" cy="18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2" descr="W:\ММПС\25022016\Форум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16173" r="1172"/>
          <a:stretch>
            <a:fillRect/>
          </a:stretch>
        </p:blipFill>
        <p:spPr bwMode="auto">
          <a:xfrm>
            <a:off x="4735369" y="3718142"/>
            <a:ext cx="2212896" cy="12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 descr="D:\ОПТМиМИ\Выступления\2016\310316\bashkortostan_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99" y="3586666"/>
            <a:ext cx="1573376" cy="9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2537" name="Скругленный прямоугольник 21"/>
          <p:cNvSpPr>
            <a:spLocks noChangeArrowheads="1"/>
          </p:cNvSpPr>
          <p:nvPr/>
        </p:nvSpPr>
        <p:spPr bwMode="auto">
          <a:xfrm>
            <a:off x="107690" y="2780928"/>
            <a:ext cx="1943360" cy="15289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endParaRPr lang="ru-RU" altLang="ru-RU" sz="2000">
              <a:solidFill>
                <a:srgbClr val="FFFFFF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2538" name="Скругленный прямоугольник 4"/>
          <p:cNvSpPr>
            <a:spLocks noChangeArrowheads="1"/>
          </p:cNvSpPr>
          <p:nvPr/>
        </p:nvSpPr>
        <p:spPr bwMode="auto">
          <a:xfrm>
            <a:off x="107690" y="3109713"/>
            <a:ext cx="1943360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68580" rIns="68580" bIns="685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None/>
            </a:pPr>
            <a:r>
              <a:rPr lang="ru-RU" altLang="zh-CN" sz="1800" dirty="0" smtClean="0">
                <a:solidFill>
                  <a:srgbClr val="FFFFFF"/>
                </a:solidFill>
                <a:latin typeface="Arial" charset="0"/>
                <a:sym typeface="Arial" charset="0"/>
              </a:rPr>
              <a:t>Муниципальные форумы и «</a:t>
            </a:r>
            <a:r>
              <a:rPr lang="ru-RU" altLang="zh-CN" sz="1800" dirty="0" err="1" smtClean="0">
                <a:solidFill>
                  <a:srgbClr val="FFFFFF"/>
                </a:solidFill>
                <a:latin typeface="Arial" charset="0"/>
                <a:sym typeface="Arial" charset="0"/>
              </a:rPr>
              <a:t>минииВолга</a:t>
            </a:r>
            <a:r>
              <a:rPr lang="ru-RU" altLang="zh-CN" sz="1800" dirty="0" smtClean="0">
                <a:solidFill>
                  <a:srgbClr val="FFFFFF"/>
                </a:solidFill>
                <a:latin typeface="Arial" charset="0"/>
                <a:sym typeface="Arial" charset="0"/>
              </a:rPr>
              <a:t>»</a:t>
            </a:r>
            <a:endParaRPr lang="ru-RU" altLang="zh-CN" sz="1800" dirty="0">
              <a:solidFill>
                <a:srgbClr val="FFFFFF"/>
              </a:solidFill>
              <a:latin typeface="Arial" charset="0"/>
              <a:sym typeface="Arial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None/>
            </a:pPr>
            <a:r>
              <a:rPr lang="ru-RU" altLang="zh-CN" sz="1400" dirty="0" smtClean="0">
                <a:solidFill>
                  <a:srgbClr val="FFFF00"/>
                </a:solidFill>
                <a:latin typeface="Arial" charset="0"/>
                <a:sym typeface="Arial" charset="0"/>
              </a:rPr>
              <a:t>(1 </a:t>
            </a:r>
            <a:r>
              <a:rPr lang="ru-RU" altLang="zh-CN" sz="1400" dirty="0">
                <a:solidFill>
                  <a:srgbClr val="FFFF00"/>
                </a:solidFill>
                <a:latin typeface="Arial" charset="0"/>
                <a:sym typeface="Arial" charset="0"/>
              </a:rPr>
              <a:t>квартал)</a:t>
            </a:r>
            <a:endParaRPr lang="ru-RU" altLang="zh-CN" sz="1400" dirty="0">
              <a:solidFill>
                <a:srgbClr val="FFFF00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2539" name="Скругленный прямоугольник 23"/>
          <p:cNvSpPr>
            <a:spLocks noChangeArrowheads="1"/>
          </p:cNvSpPr>
          <p:nvPr/>
        </p:nvSpPr>
        <p:spPr bwMode="auto">
          <a:xfrm>
            <a:off x="5003804" y="2202167"/>
            <a:ext cx="1800225" cy="14414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endParaRPr lang="ru-RU" altLang="ru-RU" sz="2000">
              <a:solidFill>
                <a:srgbClr val="FFFFFF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2540" name="Скругленный прямоугольник 4"/>
          <p:cNvSpPr>
            <a:spLocks noChangeArrowheads="1"/>
          </p:cNvSpPr>
          <p:nvPr/>
        </p:nvSpPr>
        <p:spPr bwMode="auto">
          <a:xfrm>
            <a:off x="5003804" y="2420888"/>
            <a:ext cx="18002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68580" rIns="68580" bIns="685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zh-CN" sz="1800" dirty="0">
                <a:solidFill>
                  <a:srgbClr val="FFFFFF"/>
                </a:solidFill>
                <a:latin typeface="Arial" charset="0"/>
                <a:sym typeface="Arial" charset="0"/>
              </a:rPr>
              <a:t>Всероссийские форумы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zh-CN" sz="1400" dirty="0">
                <a:solidFill>
                  <a:srgbClr val="FFFF00"/>
                </a:solidFill>
                <a:latin typeface="Arial" charset="0"/>
                <a:sym typeface="Arial" charset="0"/>
              </a:rPr>
              <a:t>(2-3 квартал)</a:t>
            </a:r>
            <a:endParaRPr lang="ru-RU" altLang="zh-CN" sz="1400" dirty="0">
              <a:solidFill>
                <a:srgbClr val="FFFF00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2543" name="Скругленный прямоугольник 27"/>
          <p:cNvSpPr>
            <a:spLocks noChangeArrowheads="1"/>
          </p:cNvSpPr>
          <p:nvPr/>
        </p:nvSpPr>
        <p:spPr bwMode="auto">
          <a:xfrm>
            <a:off x="7343775" y="1984805"/>
            <a:ext cx="1549400" cy="1439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endParaRPr lang="ru-RU" altLang="ru-RU" sz="2000">
              <a:solidFill>
                <a:srgbClr val="FFFFFF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2544" name="Скругленный прямоугольник 4"/>
          <p:cNvSpPr>
            <a:spLocks noChangeArrowheads="1"/>
          </p:cNvSpPr>
          <p:nvPr/>
        </p:nvSpPr>
        <p:spPr bwMode="auto">
          <a:xfrm>
            <a:off x="7343775" y="2204864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68580" rIns="68580" bIns="685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en-US" sz="1800" dirty="0">
                <a:solidFill>
                  <a:srgbClr val="FFFFFF"/>
                </a:solidFill>
                <a:latin typeface="Arial" charset="0"/>
                <a:sym typeface="Arial" charset="0"/>
              </a:rPr>
              <a:t>Встречи с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en-US" sz="1800" dirty="0">
                <a:solidFill>
                  <a:srgbClr val="FFFFFF"/>
                </a:solidFill>
                <a:latin typeface="Arial" charset="0"/>
                <a:sym typeface="Arial" charset="0"/>
              </a:rPr>
              <a:t>участниками форумов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en-US" sz="1400" dirty="0">
                <a:solidFill>
                  <a:srgbClr val="FFFF00"/>
                </a:solidFill>
                <a:latin typeface="Arial" charset="0"/>
                <a:sym typeface="Arial" charset="0"/>
              </a:rPr>
              <a:t>(3-4 квартал)</a:t>
            </a:r>
            <a:endParaRPr lang="ru-RU" altLang="en-US" sz="1400" dirty="0">
              <a:solidFill>
                <a:srgbClr val="FFFF00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2545" name="Стрелка вниз 29"/>
          <p:cNvSpPr>
            <a:spLocks noChangeArrowheads="1"/>
          </p:cNvSpPr>
          <p:nvPr/>
        </p:nvSpPr>
        <p:spPr bwMode="auto">
          <a:xfrm rot="-6176413">
            <a:off x="2123283" y="3151564"/>
            <a:ext cx="503237" cy="419100"/>
          </a:xfrm>
          <a:prstGeom prst="downArrow">
            <a:avLst>
              <a:gd name="adj1" fmla="val 37667"/>
              <a:gd name="adj2" fmla="val 49796"/>
            </a:avLst>
          </a:prstGeom>
          <a:gradFill rotWithShape="1">
            <a:gsLst>
              <a:gs pos="0">
                <a:srgbClr val="C96C1F"/>
              </a:gs>
              <a:gs pos="79999">
                <a:srgbClr val="FF8F33"/>
              </a:gs>
              <a:gs pos="100000">
                <a:srgbClr val="FF8F35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endParaRPr lang="ru-RU" altLang="ru-RU" sz="2000">
              <a:solidFill>
                <a:srgbClr val="FFFFFF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2546" name="Стрелка вниз 30"/>
          <p:cNvSpPr>
            <a:spLocks noChangeArrowheads="1"/>
          </p:cNvSpPr>
          <p:nvPr/>
        </p:nvSpPr>
        <p:spPr bwMode="auto">
          <a:xfrm rot="-6176413">
            <a:off x="4455322" y="2781868"/>
            <a:ext cx="503239" cy="419100"/>
          </a:xfrm>
          <a:prstGeom prst="downArrow">
            <a:avLst>
              <a:gd name="adj1" fmla="val 37667"/>
              <a:gd name="adj2" fmla="val 49796"/>
            </a:avLst>
          </a:prstGeom>
          <a:gradFill rotWithShape="1">
            <a:gsLst>
              <a:gs pos="0">
                <a:srgbClr val="C96C1F"/>
              </a:gs>
              <a:gs pos="79999">
                <a:srgbClr val="FF8F33"/>
              </a:gs>
              <a:gs pos="100000">
                <a:srgbClr val="FF8F35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endParaRPr lang="ru-RU" altLang="ru-RU" sz="2000">
              <a:solidFill>
                <a:srgbClr val="FFFFFF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2547" name="Стрелка вниз 31"/>
          <p:cNvSpPr>
            <a:spLocks noChangeArrowheads="1"/>
          </p:cNvSpPr>
          <p:nvPr/>
        </p:nvSpPr>
        <p:spPr bwMode="auto">
          <a:xfrm rot="-6176413">
            <a:off x="6831016" y="2467280"/>
            <a:ext cx="504825" cy="419100"/>
          </a:xfrm>
          <a:prstGeom prst="downArrow">
            <a:avLst>
              <a:gd name="adj1" fmla="val 37667"/>
              <a:gd name="adj2" fmla="val 49796"/>
            </a:avLst>
          </a:prstGeom>
          <a:gradFill rotWithShape="1">
            <a:gsLst>
              <a:gs pos="0">
                <a:srgbClr val="C96C1F"/>
              </a:gs>
              <a:gs pos="79999">
                <a:srgbClr val="FF8F33"/>
              </a:gs>
              <a:gs pos="100000">
                <a:srgbClr val="FF8F35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endParaRPr lang="ru-RU" altLang="ru-RU" sz="2000">
              <a:solidFill>
                <a:srgbClr val="FFFFFF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2541" name="Скругленный прямоугольник 25"/>
          <p:cNvSpPr>
            <a:spLocks noChangeArrowheads="1"/>
          </p:cNvSpPr>
          <p:nvPr/>
        </p:nvSpPr>
        <p:spPr bwMode="auto">
          <a:xfrm>
            <a:off x="2635250" y="2501676"/>
            <a:ext cx="1792288" cy="14541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endParaRPr lang="ru-RU" altLang="ru-RU" sz="2000">
              <a:solidFill>
                <a:srgbClr val="FFFFFF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0" name="Скругленный прямоугольник 4"/>
          <p:cNvSpPr>
            <a:spLocks noChangeArrowheads="1"/>
          </p:cNvSpPr>
          <p:nvPr/>
        </p:nvSpPr>
        <p:spPr bwMode="auto">
          <a:xfrm>
            <a:off x="2635250" y="2778414"/>
            <a:ext cx="17922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68580" rIns="68580" bIns="685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zh-CN" sz="1800" dirty="0" smtClean="0">
                <a:solidFill>
                  <a:srgbClr val="FFFFFF"/>
                </a:solidFill>
                <a:latin typeface="Arial" charset="0"/>
                <a:sym typeface="Arial" charset="0"/>
              </a:rPr>
              <a:t>Окружной </a:t>
            </a:r>
            <a:r>
              <a:rPr lang="ru-RU" altLang="zh-CN" sz="1800" dirty="0">
                <a:solidFill>
                  <a:srgbClr val="FFFFFF"/>
                </a:solidFill>
                <a:latin typeface="Arial" charset="0"/>
                <a:sym typeface="Arial" charset="0"/>
              </a:rPr>
              <a:t>и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zh-CN" sz="1800" dirty="0" smtClean="0">
                <a:solidFill>
                  <a:srgbClr val="FFFFFF"/>
                </a:solidFill>
                <a:latin typeface="Arial" charset="0"/>
                <a:sym typeface="Arial" charset="0"/>
              </a:rPr>
              <a:t>региональный </a:t>
            </a:r>
            <a:r>
              <a:rPr lang="ru-RU" altLang="zh-CN" sz="1800" dirty="0">
                <a:solidFill>
                  <a:srgbClr val="FFFFFF"/>
                </a:solidFill>
                <a:latin typeface="Arial" charset="0"/>
                <a:sym typeface="Arial" charset="0"/>
              </a:rPr>
              <a:t>форумы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zh-CN" sz="1400" dirty="0">
                <a:solidFill>
                  <a:srgbClr val="FFFF00"/>
                </a:solidFill>
                <a:latin typeface="Arial" charset="0"/>
                <a:sym typeface="Arial" charset="0"/>
              </a:rPr>
              <a:t>(</a:t>
            </a:r>
            <a:r>
              <a:rPr lang="ru-RU" altLang="zh-CN" sz="1400" dirty="0" smtClean="0">
                <a:solidFill>
                  <a:srgbClr val="FFFF00"/>
                </a:solidFill>
                <a:latin typeface="Arial" charset="0"/>
                <a:sym typeface="Arial" charset="0"/>
              </a:rPr>
              <a:t>2 </a:t>
            </a:r>
            <a:r>
              <a:rPr lang="ru-RU" altLang="zh-CN" sz="1400" dirty="0">
                <a:solidFill>
                  <a:srgbClr val="FFFF00"/>
                </a:solidFill>
                <a:latin typeface="Arial" charset="0"/>
                <a:sym typeface="Arial" charset="0"/>
              </a:rPr>
              <a:t>квартал)</a:t>
            </a:r>
            <a:endParaRPr lang="ru-RU" altLang="zh-CN" sz="1400" dirty="0">
              <a:solidFill>
                <a:srgbClr val="FFFF00"/>
              </a:solidFill>
              <a:latin typeface="Verdana" pitchFamily="34" charset="0"/>
              <a:sym typeface="Arial" charset="0"/>
            </a:endParaRPr>
          </a:p>
        </p:txBody>
      </p:sp>
      <p:pic>
        <p:nvPicPr>
          <p:cNvPr id="3074" name="Picture 2" descr="C:\Users\1\Downloads\Смарт-та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64765"/>
            <a:ext cx="714634" cy="876403"/>
          </a:xfrm>
          <a:prstGeom prst="rect">
            <a:avLst/>
          </a:prstGeom>
          <a:noFill/>
        </p:spPr>
      </p:pic>
      <p:pic>
        <p:nvPicPr>
          <p:cNvPr id="3075" name="Picture 3" descr="F:\Design\ММПС\иВолг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64765"/>
            <a:ext cx="767000" cy="87041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0" y="10527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Реализация </a:t>
            </a:r>
            <a:r>
              <a:rPr lang="ru-RU" sz="1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молодежных проектных инициатив через активное участие молодежи во Всероссийской форумной кампании, получение грантов их сопровождение и поддержка </a:t>
            </a:r>
            <a: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органами молодежной </a:t>
            </a:r>
            <a:r>
              <a:rPr lang="ru-RU" sz="1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политики </a:t>
            </a:r>
            <a:r>
              <a:rPr lang="ru-RU" sz="1600" b="1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  <a:endParaRPr lang="ru-RU" sz="1600" b="1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606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СХЕМА ФОРУМНОЙ КАМПАНИИ</a:t>
            </a:r>
            <a:endParaRPr lang="ru-RU" sz="1800" b="1" dirty="0">
              <a:solidFill>
                <a:srgbClr val="1F497D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561945"/>
            <a:ext cx="8892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 по делам молодежи (</a:t>
            </a:r>
            <a:r>
              <a:rPr lang="ru-RU" sz="1400" b="1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Росмолодежь</a:t>
            </a:r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sz="1400" i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«Деятельность … </a:t>
            </a: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оценивалась по совокупности 58 критериев эффективности </a:t>
            </a:r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по направлениям государственной молодежной политики, которые, в свою очередь, состоят из  8 </a:t>
            </a:r>
            <a:r>
              <a:rPr lang="ru-RU" sz="1400" i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поднаправлений</a:t>
            </a:r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 </a:t>
            </a: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</a:t>
            </a:r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форумная кампания,</a:t>
            </a: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грантовая</a:t>
            </a: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поддержка, </a:t>
            </a:r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1400" b="1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</a:t>
            </a:r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«Молодежь России»</a:t>
            </a: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институты, </a:t>
            </a:r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коммуникации, нормативно-правовая база</a:t>
            </a:r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pPr algn="r"/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(источник: </a:t>
            </a: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https://fadm.gov.ru/news/40735?is_important=true</a:t>
            </a:r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D:\ОПТМиМИ\Выступления\2016\310316\bashkortostan_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0630"/>
            <a:ext cx="1573376" cy="9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1" name="Picture 3" descr="F:\Design\ММПС\иВолг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999" y="4398656"/>
            <a:ext cx="287697" cy="326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73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459DCD-9197-4FA1-A7BF-90B6E16F44F3}"/>
              </a:ext>
            </a:extLst>
          </p:cNvPr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ИТОГИ ФОРУМНОЙ КАМПАНИИ и КОНКУРСОВ ГРАНТОВ 2018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0F179F-A01A-4ECE-ABCD-8CBBBDE6BE90}"/>
              </a:ext>
            </a:extLst>
          </p:cNvPr>
          <p:cNvSpPr txBox="1"/>
          <p:nvPr/>
        </p:nvSpPr>
        <p:spPr>
          <a:xfrm>
            <a:off x="4399085" y="1772885"/>
            <a:ext cx="4086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 грантов 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16 780 000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3200" b="1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ru-RU" sz="32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80141"/>
              </p:ext>
            </p:extLst>
          </p:nvPr>
        </p:nvGraphicFramePr>
        <p:xfrm>
          <a:off x="503548" y="2708920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459DCD-9197-4FA1-A7BF-90B6E16F44F3}"/>
              </a:ext>
            </a:extLst>
          </p:cNvPr>
          <p:cNvSpPr txBox="1"/>
          <p:nvPr/>
        </p:nvSpPr>
        <p:spPr>
          <a:xfrm>
            <a:off x="54339" y="6423860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ВЫИГРАННЫЕ ГРАНТЫ ПО ИТОГАМ КОНКУРСОВ (МЛН.РУБ.)</a:t>
            </a:r>
          </a:p>
        </p:txBody>
      </p:sp>
      <p:pic>
        <p:nvPicPr>
          <p:cNvPr id="1026" name="Picture 2" descr="C:\Users\malofeeva.ga\AppData\Local\Microsoft\Windows\Temporary Internet Files\Content.Outlook\VFF6MF2L\mRTZFk5P8h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7" t="6056" r="27447" b="3778"/>
          <a:stretch/>
        </p:blipFill>
        <p:spPr bwMode="auto">
          <a:xfrm>
            <a:off x="179695" y="1196845"/>
            <a:ext cx="4004709" cy="36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1052835"/>
            <a:ext cx="6876160" cy="266418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0" y="260780"/>
            <a:ext cx="9144000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0" tIns="36000" rIns="72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en-US" sz="2000" b="1" dirty="0" smtClean="0">
                <a:solidFill>
                  <a:schemeClr val="tx2"/>
                </a:solidFill>
                <a:latin typeface="Arial" charset="0"/>
                <a:sym typeface="Arial" charset="0"/>
              </a:rPr>
              <a:t>(НЕ) СОВРЕМЕННЫЕ ВЫЗОВЫ ОБЩЕСТВУ</a:t>
            </a:r>
            <a:endParaRPr lang="ru-RU" altLang="en-US" sz="2000" b="1" dirty="0">
              <a:solidFill>
                <a:schemeClr val="tx2"/>
              </a:solidFill>
              <a:latin typeface="Arial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825" y="2852960"/>
            <a:ext cx="471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смотря на давность времени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 </a:t>
            </a:r>
          </a:p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своей актуальности и динамики.</a:t>
            </a:r>
          </a:p>
        </p:txBody>
      </p:sp>
      <p:pic>
        <p:nvPicPr>
          <p:cNvPr id="3074" name="Picture 2" descr="http://pimg.mycdn.me/getImage?disableStub=true&amp;type=VIDEO_S_720&amp;url=http%3A%2F%2Fi.ytimg.com%2Fvi%2FSgrqDXS4Cl0%2F0.jpg&amp;signatureToken=bss-JuvEB9j57qls0Ft6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25" y="1154272"/>
            <a:ext cx="2616300" cy="14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ino-teatr.ru/movie/kadr/83656/pv_61179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45" y="1154272"/>
            <a:ext cx="1962225" cy="14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ullsite.org/uploads/thumbs/08-2008/zLHV4Mjkq7Oh16ia6LeeotTFv5sleD5Njeu5akiqR4haaVa5ympmZh3dGz/gosudarstvennaja-granica.-film-4.-krasnyjj-pesok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5" y="1154272"/>
            <a:ext cx="1714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753564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и терроризм – это звенья одной цепи, где: экстремизм – это подготовительная «теория», а терроризм – это исполнительная «практика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20" y="4492882"/>
            <a:ext cx="6696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Национа́л-социали́зм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(нем.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Nationalsozialismus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более известный как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нацизм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официальная политическая идеология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Третьем рейхе,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являющаяся одной из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фашизма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расизма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антисемитизма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s00.yaplakal.com/pics/pics_preview/9/8/0/82180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75" y="2420930"/>
            <a:ext cx="1843328" cy="12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s619320.vk.me/v619320214/13309/tGMGLpcE15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75" y="1098194"/>
            <a:ext cx="1847461" cy="12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s301401.vk.me/v301401700/3174/nSNDJ5CwPK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3146"/>
            <a:ext cx="2051825" cy="13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51826" y="5561801"/>
            <a:ext cx="4608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Национали́зм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nationalisme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 принципом которых является тезис о ценности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высшей формы общественного единства, её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первичности…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8" name="Picture 16" descr="http://novorossy.ru/thumb/-ADWvs9HLGyEpVPLLZen0A/800r600/769425/VP2XkkWgW2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 bwMode="auto">
          <a:xfrm>
            <a:off x="6660145" y="4507893"/>
            <a:ext cx="2499299" cy="23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8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раб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2017"/>
            <a:ext cx="9144000" cy="5793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92586"/>
            <a:ext cx="9144000" cy="390295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ГОСУДАРСТВО И МОЛОДЁЖЬ</a:t>
            </a:r>
            <a:endParaRPr lang="ru-RU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80319643"/>
              </p:ext>
            </p:extLst>
          </p:nvPr>
        </p:nvGraphicFramePr>
        <p:xfrm>
          <a:off x="5004048" y="2348926"/>
          <a:ext cx="3888432" cy="23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" y="1439865"/>
            <a:ext cx="4932363" cy="44608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ru-RU">
              <a:sym typeface="Arial" pitchFamily="34" charset="0"/>
            </a:endParaRPr>
          </a:p>
        </p:txBody>
      </p:sp>
      <p:sp>
        <p:nvSpPr>
          <p:cNvPr id="23555" name="Прямоугольник 11"/>
          <p:cNvSpPr>
            <a:spLocks noChangeArrowheads="1"/>
          </p:cNvSpPr>
          <p:nvPr/>
        </p:nvSpPr>
        <p:spPr bwMode="auto">
          <a:xfrm>
            <a:off x="1" y="4967288"/>
            <a:ext cx="6048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800" b="1" i="1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источник:  официальный сайт Федерального агентства по делам молодежи</a:t>
            </a:r>
          </a:p>
        </p:txBody>
      </p:sp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449888" y="1076325"/>
            <a:ext cx="4032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Arial" charset="0"/>
                <a:cs typeface="Arial" charset="0"/>
                <a:sym typeface="Arial" charset="0"/>
              </a:rPr>
              <a:t>КОЛИЧЕСТВО </a:t>
            </a:r>
            <a:r>
              <a:rPr lang="ru-RU" altLang="ru-RU" sz="1600" b="1" dirty="0" smtClean="0">
                <a:solidFill>
                  <a:schemeClr val="tx2"/>
                </a:solidFill>
                <a:latin typeface="Arial" charset="0"/>
                <a:cs typeface="Arial" charset="0"/>
                <a:sym typeface="Arial" charset="0"/>
              </a:rPr>
              <a:t>МОЛОДЕЖИ В ПФО</a:t>
            </a:r>
            <a:endParaRPr lang="ru-RU" altLang="ru-RU" sz="1600" dirty="0">
              <a:solidFill>
                <a:schemeClr val="tx2"/>
              </a:solidFill>
              <a:latin typeface="Verdana" pitchFamily="34" charset="0"/>
              <a:sym typeface="Arial" charset="0"/>
            </a:endParaRPr>
          </a:p>
        </p:txBody>
      </p:sp>
      <p:sp>
        <p:nvSpPr>
          <p:cNvPr id="23558" name="Прямоугольник 14"/>
          <p:cNvSpPr>
            <a:spLocks noChangeArrowheads="1"/>
          </p:cNvSpPr>
          <p:nvPr/>
        </p:nvSpPr>
        <p:spPr bwMode="auto">
          <a:xfrm>
            <a:off x="-9525" y="116770"/>
            <a:ext cx="9144000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Arial" charset="0"/>
                <a:sym typeface="Arial" charset="0"/>
              </a:rPr>
              <a:t>СОЦИАЛЬНО-ДЕМОГРАФИЧЕСКИЕ </a:t>
            </a:r>
            <a:endParaRPr lang="ru-RU" altLang="ru-RU" sz="2000" b="1" dirty="0" smtClean="0">
              <a:solidFill>
                <a:schemeClr val="tx2"/>
              </a:solidFill>
              <a:latin typeface="Arial" charset="0"/>
              <a:sym typeface="Arial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Arial" charset="0"/>
                <a:sym typeface="Arial" charset="0"/>
              </a:rPr>
              <a:t>ХАРАКТЕРИСТИКИ МОЛОДЕЖИ, </a:t>
            </a:r>
            <a:r>
              <a:rPr lang="ru-RU" altLang="ru-RU" sz="2000" b="1" dirty="0">
                <a:solidFill>
                  <a:schemeClr val="tx2"/>
                </a:solidFill>
                <a:latin typeface="Arial" charset="0"/>
                <a:sym typeface="Arial" charset="0"/>
              </a:rPr>
              <a:t>тыс. чел.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4048" y="1268760"/>
            <a:ext cx="3888432" cy="1152128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lumMod val="70000"/>
                </a:schemeClr>
              </a:gs>
              <a:gs pos="80000">
                <a:schemeClr val="accent1">
                  <a:shade val="93000"/>
                  <a:satMod val="130000"/>
                  <a:lumMod val="80000"/>
                </a:schemeClr>
              </a:gs>
              <a:gs pos="100000">
                <a:schemeClr val="accent1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108000" rIns="36000" anchor="ctr"/>
          <a:lstStyle>
            <a:defPPr>
              <a:defRPr lang="ru-RU"/>
            </a:defPPr>
            <a:lvl1pPr>
              <a:lnSpc>
                <a:spcPct val="90000"/>
              </a:lnSpc>
              <a:defRPr sz="18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dirty="0">
                <a:sym typeface="Arial" pitchFamily="34" charset="0"/>
              </a:rPr>
              <a:t>Численность </a:t>
            </a:r>
            <a:r>
              <a:rPr lang="ru-RU" dirty="0" smtClean="0">
                <a:sym typeface="Arial" pitchFamily="34" charset="0"/>
              </a:rPr>
              <a:t>молодежи РБ</a:t>
            </a:r>
            <a:endParaRPr lang="ru-RU" dirty="0">
              <a:sym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dirty="0">
                <a:sym typeface="Arial" pitchFamily="34" charset="0"/>
              </a:rPr>
              <a:t>в возрасте от 14 до 30 лет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CC"/>
                </a:solidFill>
                <a:sym typeface="Arial" pitchFamily="34" charset="0"/>
              </a:rPr>
              <a:t>851 790чел.</a:t>
            </a:r>
            <a:endParaRPr lang="ru-RU" dirty="0">
              <a:solidFill>
                <a:srgbClr val="FFFFCC"/>
              </a:solidFill>
              <a:sym typeface="Arial" pitchFamily="34" charset="0"/>
            </a:endParaRPr>
          </a:p>
        </p:txBody>
      </p:sp>
      <p:sp>
        <p:nvSpPr>
          <p:cNvPr id="2356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59789" y="4870452"/>
            <a:ext cx="7207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fld id="{99F329FC-37D5-4AEF-9873-8DA8D3363C0D}" type="slidenum">
              <a:rPr lang="ru-RU" altLang="ru-RU" sz="120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  <a:buFont typeface="Arial" charset="0"/>
                <a:buNone/>
              </a:pPr>
              <a:t>2</a:t>
            </a:fld>
            <a:endParaRPr lang="ru-RU" altLang="ru-RU" sz="12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845695"/>
              </p:ext>
            </p:extLst>
          </p:nvPr>
        </p:nvGraphicFramePr>
        <p:xfrm>
          <a:off x="84737" y="1346215"/>
          <a:ext cx="4919311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70546" y="6669643"/>
            <a:ext cx="59635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статистический бюллетень «Численность населения Российской Федерации по полу и возрасту на 1 января 2017 года</a:t>
            </a:r>
            <a:r>
              <a:rPr lang="ru-RU" sz="6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6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824945"/>
              </p:ext>
            </p:extLst>
          </p:nvPr>
        </p:nvGraphicFramePr>
        <p:xfrm>
          <a:off x="3841730" y="4690324"/>
          <a:ext cx="5379692" cy="197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51950" y="4829247"/>
            <a:ext cx="936065" cy="830997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1975" y="5733162"/>
            <a:ext cx="3664926" cy="150125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ru-RU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Поколение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– «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 снизу»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5986B-95EB-499A-9A6E-8DB4DBD158E2}" type="datetime1">
              <a:rPr lang="en-US" altLang="zh-CN" smtClean="0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396" y="1052835"/>
            <a:ext cx="82085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1.Нам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нравится тонкая, ненавязчивая пропаганда. 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2.Мы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любим, чтобы важную информацию показывали с разных сторон: + и - . 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3.Нам нужна хотя бы видимость, что мы умные, можем делать выбор и принимать решение. 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4.Подробно объясняйте причины и следствия – мы сделаем правильный выбор. 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5.У нас сильно развито чувство противоречия. 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Зачастую 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пропаганда ведется очень примитивно: </a:t>
            </a:r>
            <a:endParaRPr lang="ru-RU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говорят: «Не ходите на акции». У молодежи возникает большое желание пойти на митинг. 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1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95" y="1052835"/>
            <a:ext cx="8784610" cy="4525963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6.У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«генетическая» память: если запрещают, значит, это интересно. Мы пойдем «из принципа» </a:t>
            </a:r>
            <a:endParaRPr lang="ru-RU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7.Мы можем приравнивать большую ложь и маленькое преувеличение. </a:t>
            </a:r>
            <a:r>
              <a:rPr lang="ru-RU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мы не согласны с одним словом – мы переносим негатив на все предложение. Молодежь «цепляется к словам» - нам трудно отделить маленькую ошибку. Например, из 100 тезисов один неверный. Если дело касается острых социальных тем, или мы понимаем, что нас «зомбируют» - мы готовы пренебречь 99 правдивыми утверждениями из-за 1 неверного. </a:t>
            </a:r>
            <a:endParaRPr lang="ru-RU" sz="18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Нам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грамотно показывать финансовую подоплеку. </a:t>
            </a:r>
            <a:r>
              <a:rPr lang="ru-RU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один из главнейших вопросов: «Кому это выгодно?». Демонстрация финансовой выгоды и экономических последствий эффективнее, чем мантры про экстремизм и радикализм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ведении агитации с молодежью, нельзя отрицать существующие проблемы. </a:t>
            </a:r>
            <a:r>
              <a:rPr lang="ru-RU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долго и правильно говорить, что Навальный популист, но если отрицать существование коррупции, то это сразу же смажет весь эффект «на нет». 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5986B-95EB-499A-9A6E-8DB4DBD158E2}" type="datetime1">
              <a:rPr lang="en-US" altLang="zh-CN" smtClean="0"/>
              <a:pPr>
                <a:defRPr/>
              </a:pPr>
              <a:t>11/15/2018</a:t>
            </a:fld>
            <a:endParaRPr lang="ru-RU" altLang="zh-CN" sz="1800" b="0">
              <a:solidFill>
                <a:srgbClr val="FF0000"/>
              </a:solidFill>
              <a:latin typeface="Verdana" pitchFamily="34" charset="0"/>
              <a:sym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Поколение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– «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 снизу»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40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98734327"/>
              </p:ext>
            </p:extLst>
          </p:nvPr>
        </p:nvGraphicFramePr>
        <p:xfrm>
          <a:off x="-252536" y="1340768"/>
          <a:ext cx="939653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-22218" y="0"/>
            <a:ext cx="916621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СОЦИОЛОГИЧЕСКИЙ ОПРОС: ЭФФЕКТИВНОСТЬ МЕРОПРИЯТИЙ ПРОФИЛАКТИЧЕСКОЙ НАПРАВЛЕННОСТИ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2218" y="6237312"/>
            <a:ext cx="916621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i="1" dirty="0" smtClean="0">
                <a:latin typeface="Arial" charset="0"/>
                <a:ea typeface="+mn-ea"/>
                <a:cs typeface="Arial" charset="0"/>
              </a:rPr>
              <a:t>Опрос с возможностью выбора нескольких ответов. </a:t>
            </a:r>
          </a:p>
          <a:p>
            <a:pPr algn="l"/>
            <a:r>
              <a:rPr lang="ru-RU" sz="1400" b="1" i="1" dirty="0" smtClean="0">
                <a:latin typeface="Arial" charset="0"/>
                <a:ea typeface="+mn-ea"/>
                <a:cs typeface="Arial" charset="0"/>
              </a:rPr>
              <a:t>Объём выборочной совокупности составил 3000 респондентов.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244087"/>
              </p:ext>
            </p:extLst>
          </p:nvPr>
        </p:nvGraphicFramePr>
        <p:xfrm>
          <a:off x="0" y="1196752"/>
          <a:ext cx="9166218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2387" y="5456797"/>
            <a:ext cx="26033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 в прессе,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буклеты и брошюры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448251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4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ChangeArrowheads="1"/>
          </p:cNvSpPr>
          <p:nvPr/>
        </p:nvSpPr>
        <p:spPr bwMode="auto">
          <a:xfrm>
            <a:off x="0" y="98425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zh-CN" sz="2000" b="1">
                <a:solidFill>
                  <a:schemeClr val="tx2"/>
                </a:solidFill>
                <a:latin typeface="Arial" charset="0"/>
                <a:sym typeface="Arial" charset="0"/>
              </a:rPr>
              <a:t>АВТОМАТИЗИРОВАННАЯ ИНФОРМАЦИОННАЯ СИСТЕМА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zh-CN" sz="2000" b="1">
                <a:solidFill>
                  <a:schemeClr val="tx2"/>
                </a:solidFill>
                <a:latin typeface="Arial" charset="0"/>
                <a:sym typeface="Arial" charset="0"/>
              </a:rPr>
              <a:t>«МОЛОДЕЖЬ РОССИИ»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1104900" y="1095375"/>
            <a:ext cx="7521575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8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:\Фото\Юнармия 280516\Парк Патриот\Шойгу ид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/>
          <a:stretch>
            <a:fillRect/>
          </a:stretch>
        </p:blipFill>
        <p:spPr bwMode="auto">
          <a:xfrm>
            <a:off x="-36513" y="-26988"/>
            <a:ext cx="9175751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W:\Фото\Юнармия 280516\IMG_20160528_152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3" r="69647" b="37372"/>
          <a:stretch>
            <a:fillRect/>
          </a:stretch>
        </p:blipFill>
        <p:spPr bwMode="auto">
          <a:xfrm>
            <a:off x="7237413" y="188913"/>
            <a:ext cx="1592262" cy="1331912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bevel/>
            <a:headEnd/>
            <a:tailEnd/>
          </a:ln>
        </p:spPr>
      </p:pic>
      <p:pic>
        <p:nvPicPr>
          <p:cNvPr id="17412" name="Picture 2" descr="W:\Фото\Юнармия 280516\IMG_20160528_133507.jpg"/>
          <p:cNvPicPr>
            <a:picLocks noChangeAspect="1" noChangeArrowheads="1"/>
          </p:cNvPicPr>
          <p:nvPr/>
        </p:nvPicPr>
        <p:blipFill>
          <a:blip r:embed="rId4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750" r="1563"/>
          <a:stretch>
            <a:fillRect/>
          </a:stretch>
        </p:blipFill>
        <p:spPr bwMode="auto">
          <a:xfrm>
            <a:off x="5870575" y="4337050"/>
            <a:ext cx="2967038" cy="2233613"/>
          </a:xfrm>
          <a:prstGeom prst="rect">
            <a:avLst/>
          </a:prstGeom>
          <a:noFill/>
          <a:ln w="88900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2" descr="W:\Фото\Юнармия 280516\IMG_20160528_151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r="16840" b="62267"/>
          <a:stretch>
            <a:fillRect/>
          </a:stretch>
        </p:blipFill>
        <p:spPr bwMode="auto">
          <a:xfrm>
            <a:off x="273050" y="190500"/>
            <a:ext cx="2987675" cy="1425575"/>
          </a:xfrm>
          <a:prstGeom prst="rect">
            <a:avLst/>
          </a:prstGeom>
          <a:noFill/>
          <a:ln w="88900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3" descr="W:\Фото\Юнармия 280516\IMG_20160528_1333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3629" r="2737"/>
          <a:stretch>
            <a:fillRect/>
          </a:stretch>
        </p:blipFill>
        <p:spPr bwMode="auto">
          <a:xfrm>
            <a:off x="258763" y="4294188"/>
            <a:ext cx="3021012" cy="2278062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8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380480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charset="0"/>
              </a:rPr>
              <a:t>РОССИЙСКОЕ ДВИЖЕНИЕ ШКОЛЬНИКОВ</a:t>
            </a:r>
          </a:p>
        </p:txBody>
      </p:sp>
      <p:pic>
        <p:nvPicPr>
          <p:cNvPr id="4" name="Picture 2" descr="D:\ОПТМиМИ\Коллегия\2016\Путин РД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201022" y="2078846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Указом </a:t>
            </a:r>
            <a:endParaRPr lang="ru-RU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Путина №536 от 29.10.2015 года утверждено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Общероссийской общественно-государственной детско-юношеской организации «Российское движение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Курировать ее деятельность поручено </a:t>
            </a:r>
            <a:r>
              <a:rPr lang="ru-RU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Росмолодежи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4870921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1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0" y="290950"/>
            <a:ext cx="9144000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0" tIns="36000" rIns="72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КЛЮЧЕВЫЕ МОЛОДЕЖНЫЕ ОРГАНИЗАЦИИ</a:t>
            </a:r>
            <a:endParaRPr lang="ru-RU" altLang="en-US" sz="2000" b="1" dirty="0">
              <a:solidFill>
                <a:schemeClr val="tx2"/>
              </a:solidFill>
              <a:latin typeface="Arial" charset="0"/>
              <a:sym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8" y="-88976"/>
            <a:ext cx="9188858" cy="694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Zased_W_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ea typeface="SimSun" pitchFamily="2" charset="-122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ea typeface="SimSun" pitchFamily="2" charset="-122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Zased_W_">
    <a:majorFont>
      <a:latin typeface="Calibri"/>
      <a:ea typeface="SimSun"/>
      <a:cs typeface=""/>
    </a:majorFont>
    <a:minorFont>
      <a:latin typeface="Calibri"/>
      <a:ea typeface="SimSun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16228</TotalTime>
  <Pages>0</Pages>
  <Words>698</Words>
  <Characters>0</Characters>
  <Application>Microsoft Office PowerPoint</Application>
  <DocSecurity>0</DocSecurity>
  <PresentationFormat>Экран (4:3)</PresentationFormat>
  <Lines>0</Lines>
  <Paragraphs>132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Zased_W_</vt:lpstr>
      <vt:lpstr>Презентация PowerPoint</vt:lpstr>
      <vt:lpstr>Презентация PowerPoint</vt:lpstr>
      <vt:lpstr>Поколение Z – «голос снизу»  </vt:lpstr>
      <vt:lpstr>Поколение Z – «голос снизу»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Sergio</dc:creator>
  <cp:lastModifiedBy>Муртаева Розалия Динисламовна</cp:lastModifiedBy>
  <cp:revision>191</cp:revision>
  <cp:lastPrinted>2017-01-23T04:42:05Z</cp:lastPrinted>
  <dcterms:created xsi:type="dcterms:W3CDTF">2015-03-14T19:26:00Z</dcterms:created>
  <dcterms:modified xsi:type="dcterms:W3CDTF">2018-11-15T11:37:28Z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1049-9.1.0.5113</vt:lpwstr>
  </property>
</Properties>
</file>